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sldIdLst>
    <p:sldId id="256" r:id="rId2"/>
    <p:sldId id="281" r:id="rId3"/>
    <p:sldId id="257" r:id="rId4"/>
    <p:sldId id="259" r:id="rId5"/>
    <p:sldId id="260" r:id="rId6"/>
    <p:sldId id="261" r:id="rId7"/>
    <p:sldId id="280" r:id="rId8"/>
    <p:sldId id="273" r:id="rId9"/>
    <p:sldId id="272" r:id="rId10"/>
    <p:sldId id="263" r:id="rId11"/>
    <p:sldId id="274" r:id="rId12"/>
    <p:sldId id="275" r:id="rId13"/>
    <p:sldId id="276" r:id="rId14"/>
    <p:sldId id="268" r:id="rId15"/>
    <p:sldId id="262" r:id="rId16"/>
    <p:sldId id="277" r:id="rId17"/>
    <p:sldId id="278" r:id="rId18"/>
    <p:sldId id="279" r:id="rId19"/>
    <p:sldId id="283" r:id="rId20"/>
    <p:sldId id="282" r:id="rId21"/>
    <p:sldId id="284" r:id="rId22"/>
    <p:sldId id="285" r:id="rId23"/>
    <p:sldId id="287" r:id="rId24"/>
    <p:sldId id="288" r:id="rId25"/>
    <p:sldId id="289" r:id="rId26"/>
    <p:sldId id="293" r:id="rId27"/>
    <p:sldId id="290" r:id="rId28"/>
    <p:sldId id="291" r:id="rId29"/>
    <p:sldId id="292"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8121" autoAdjust="0"/>
  </p:normalViewPr>
  <p:slideViewPr>
    <p:cSldViewPr snapToGrid="0">
      <p:cViewPr varScale="1">
        <p:scale>
          <a:sx n="75" d="100"/>
          <a:sy n="75" d="100"/>
        </p:scale>
        <p:origin x="123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36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FA41580-EEAA-47C5-979E-72E594F9F8A4}" type="datetimeFigureOut">
              <a:rPr lang="fr-BE" smtClean="0"/>
              <a:t>28/01/2020</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759949A-9356-445A-A55D-E3D835904055}" type="slidenum">
              <a:rPr lang="fr-BE" smtClean="0"/>
              <a:t>‹N°›</a:t>
            </a:fld>
            <a:endParaRPr lang="fr-BE"/>
          </a:p>
        </p:txBody>
      </p:sp>
    </p:spTree>
    <p:extLst>
      <p:ext uri="{BB962C8B-B14F-4D97-AF65-F5344CB8AC3E}">
        <p14:creationId xmlns:p14="http://schemas.microsoft.com/office/powerpoint/2010/main" val="42812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BE" b="1" baseline="0" dirty="0">
                <a:solidFill>
                  <a:schemeClr val="accent6">
                    <a:lumMod val="75000"/>
                  </a:schemeClr>
                </a:solidFill>
              </a:rPr>
              <a:t>Merci d’être présent, de votre intérêt, de votre participation … Précieux et essentiel </a:t>
            </a:r>
          </a:p>
          <a:p>
            <a:pPr marL="0" indent="0">
              <a:buFontTx/>
              <a:buNone/>
            </a:pPr>
            <a:endParaRPr lang="fr-BE" b="1" baseline="0" dirty="0">
              <a:solidFill>
                <a:schemeClr val="accent6">
                  <a:lumMod val="75000"/>
                </a:schemeClr>
              </a:solidFill>
            </a:endParaRPr>
          </a:p>
          <a:p>
            <a:pPr marL="0" indent="0">
              <a:buFontTx/>
              <a:buNone/>
            </a:pPr>
            <a:r>
              <a:rPr lang="fr-BE" b="1" baseline="0" dirty="0">
                <a:solidFill>
                  <a:schemeClr val="accent6">
                    <a:lumMod val="75000"/>
                  </a:schemeClr>
                </a:solidFill>
              </a:rPr>
              <a:t>Objectif </a:t>
            </a:r>
            <a:r>
              <a:rPr lang="fr-BE" baseline="0" dirty="0">
                <a:solidFill>
                  <a:schemeClr val="accent6">
                    <a:lumMod val="75000"/>
                  </a:schemeClr>
                </a:solidFill>
              </a:rPr>
              <a:t>: </a:t>
            </a:r>
          </a:p>
          <a:p>
            <a:pPr marL="628650" lvl="1" indent="-171450">
              <a:buFontTx/>
              <a:buChar char="-"/>
            </a:pPr>
            <a:r>
              <a:rPr lang="fr-BE" baseline="0" dirty="0"/>
              <a:t>Partager avec vous, càd les acteurs principaux du budget, les éléments essentiels et constitutifs d’un budget communal,</a:t>
            </a:r>
          </a:p>
          <a:p>
            <a:pPr marL="628650" lvl="1" indent="-171450">
              <a:buFontTx/>
              <a:buChar char="-"/>
            </a:pPr>
            <a:r>
              <a:rPr lang="fr-BE" baseline="0" dirty="0"/>
              <a:t>Participer ensemble à l’exécution du budget dans le respect des lois et de l’intérêts général </a:t>
            </a:r>
          </a:p>
          <a:p>
            <a:pPr marL="628650" lvl="1" indent="-171450">
              <a:buFontTx/>
              <a:buChar char="-"/>
            </a:pPr>
            <a:r>
              <a:rPr lang="fr-BE" baseline="0" dirty="0"/>
              <a:t>Conscientiser l’importance des procédures à respecter pour le bon fonctionnement de tous les services et pour une gestion efficace de nos ressources</a:t>
            </a:r>
          </a:p>
          <a:p>
            <a:pPr marL="628650" lvl="1" indent="-171450">
              <a:buFontTx/>
              <a:buChar char="-"/>
            </a:pPr>
            <a:r>
              <a:rPr lang="fr-BE" baseline="0" dirty="0"/>
              <a:t>Optimaliser les relations avec le service finances  </a:t>
            </a:r>
          </a:p>
          <a:p>
            <a:pPr marL="628650" lvl="1" indent="-171450">
              <a:buFontTx/>
              <a:buChar char="-"/>
            </a:pPr>
            <a:endParaRPr lang="fr-BE" baseline="0" dirty="0"/>
          </a:p>
          <a:p>
            <a:pPr marL="0" indent="0">
              <a:buFontTx/>
              <a:buNone/>
            </a:pPr>
            <a:r>
              <a:rPr lang="fr-BE" b="1" dirty="0"/>
              <a:t>Timing</a:t>
            </a:r>
            <a:r>
              <a:rPr lang="fr-BE" b="1" baseline="0" dirty="0"/>
              <a:t> : </a:t>
            </a:r>
            <a:r>
              <a:rPr lang="fr-BE" baseline="0" dirty="0"/>
              <a:t>1 heure – questions par service après la présentation </a:t>
            </a:r>
          </a:p>
          <a:p>
            <a:pPr marL="0" indent="0">
              <a:buFontTx/>
              <a:buNone/>
            </a:pPr>
            <a:endParaRPr lang="fr-BE" baseline="0" dirty="0"/>
          </a:p>
          <a:p>
            <a:pPr marL="0" indent="0">
              <a:buFontTx/>
              <a:buNone/>
            </a:pPr>
            <a:r>
              <a:rPr lang="fr-BE" b="1" baseline="0" dirty="0"/>
              <a:t>Support</a:t>
            </a:r>
            <a:r>
              <a:rPr lang="fr-BE" baseline="0" dirty="0"/>
              <a:t> : transmis à tout le monde </a:t>
            </a:r>
          </a:p>
          <a:p>
            <a:pPr marL="0" indent="0">
              <a:buFontTx/>
              <a:buNone/>
            </a:pPr>
            <a:endParaRPr lang="fr-BE" baseline="0" dirty="0"/>
          </a:p>
          <a:p>
            <a:pPr marL="0" indent="0">
              <a:buFontTx/>
              <a:buNone/>
            </a:pPr>
            <a:r>
              <a:rPr lang="fr-BE" b="1" baseline="0" dirty="0"/>
              <a:t>Plan exposé </a:t>
            </a:r>
            <a:r>
              <a:rPr lang="fr-BE" baseline="0" dirty="0"/>
              <a:t>: PPT suivant </a:t>
            </a:r>
          </a:p>
          <a:p>
            <a:pPr marL="0" indent="0">
              <a:buFontTx/>
              <a:buNone/>
            </a:pPr>
            <a:endParaRPr lang="fr-BE" baseline="0" dirty="0"/>
          </a:p>
          <a:p>
            <a:pPr marL="0" indent="0">
              <a:buFontTx/>
              <a:buNone/>
            </a:pPr>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1</a:t>
            </a:fld>
            <a:endParaRPr lang="fr-BE"/>
          </a:p>
        </p:txBody>
      </p:sp>
    </p:spTree>
    <p:extLst>
      <p:ext uri="{BB962C8B-B14F-4D97-AF65-F5344CB8AC3E}">
        <p14:creationId xmlns:p14="http://schemas.microsoft.com/office/powerpoint/2010/main" val="277907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21</a:t>
            </a:fld>
            <a:endParaRPr lang="fr-BE"/>
          </a:p>
        </p:txBody>
      </p:sp>
    </p:spTree>
    <p:extLst>
      <p:ext uri="{BB962C8B-B14F-4D97-AF65-F5344CB8AC3E}">
        <p14:creationId xmlns:p14="http://schemas.microsoft.com/office/powerpoint/2010/main" val="264557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22</a:t>
            </a:fld>
            <a:endParaRPr lang="fr-BE"/>
          </a:p>
        </p:txBody>
      </p:sp>
    </p:spTree>
    <p:extLst>
      <p:ext uri="{BB962C8B-B14F-4D97-AF65-F5344CB8AC3E}">
        <p14:creationId xmlns:p14="http://schemas.microsoft.com/office/powerpoint/2010/main" val="339839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23</a:t>
            </a:fld>
            <a:endParaRPr lang="fr-BE"/>
          </a:p>
        </p:txBody>
      </p:sp>
    </p:spTree>
    <p:extLst>
      <p:ext uri="{BB962C8B-B14F-4D97-AF65-F5344CB8AC3E}">
        <p14:creationId xmlns:p14="http://schemas.microsoft.com/office/powerpoint/2010/main" val="85937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t>1. Budget 2020 et ses spécificités (notamment les souhaits politiques) – CD – VL 20’</a:t>
            </a:r>
            <a:br>
              <a:rPr lang="fr-BE" sz="1200" dirty="0"/>
            </a:br>
            <a:br>
              <a:rPr lang="fr-BE" sz="1200" dirty="0"/>
            </a:br>
            <a:r>
              <a:rPr lang="fr-BE" sz="1200" dirty="0"/>
              <a:t>2. Exécution d’un budget : rappel de quelques règles légales et de respect de l’intérêt général – VL 15’</a:t>
            </a:r>
            <a:br>
              <a:rPr lang="fr-BE" sz="1200" dirty="0"/>
            </a:br>
            <a:br>
              <a:rPr lang="fr-BE" sz="1200" dirty="0"/>
            </a:br>
            <a:r>
              <a:rPr lang="fr-BE" sz="1200" dirty="0"/>
              <a:t>3. Responsabilités financières des services et les compétences du service finances – VL et son équipe 15’</a:t>
            </a:r>
            <a:br>
              <a:rPr lang="fr-BE" sz="1200" dirty="0"/>
            </a:br>
            <a:br>
              <a:rPr lang="fr-BE" sz="1200" dirty="0"/>
            </a:br>
            <a:r>
              <a:rPr lang="fr-BE" sz="1200" dirty="0"/>
              <a:t>4. Planning de l’évolution du budget 2020 (Compte/MB1 et MB2 et préparation budget 2021) – VL et CD 10’</a:t>
            </a:r>
            <a:br>
              <a:rPr lang="fr-BE" sz="1200" dirty="0"/>
            </a:br>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24</a:t>
            </a:fld>
            <a:endParaRPr lang="fr-BE"/>
          </a:p>
        </p:txBody>
      </p:sp>
    </p:spTree>
    <p:extLst>
      <p:ext uri="{BB962C8B-B14F-4D97-AF65-F5344CB8AC3E}">
        <p14:creationId xmlns:p14="http://schemas.microsoft.com/office/powerpoint/2010/main" val="1786214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25</a:t>
            </a:fld>
            <a:endParaRPr lang="fr-BE"/>
          </a:p>
        </p:txBody>
      </p:sp>
    </p:spTree>
    <p:extLst>
      <p:ext uri="{BB962C8B-B14F-4D97-AF65-F5344CB8AC3E}">
        <p14:creationId xmlns:p14="http://schemas.microsoft.com/office/powerpoint/2010/main" val="82372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26</a:t>
            </a:fld>
            <a:endParaRPr lang="fr-BE"/>
          </a:p>
        </p:txBody>
      </p:sp>
    </p:spTree>
    <p:extLst>
      <p:ext uri="{BB962C8B-B14F-4D97-AF65-F5344CB8AC3E}">
        <p14:creationId xmlns:p14="http://schemas.microsoft.com/office/powerpoint/2010/main" val="1991707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t>1. Budget 2020 et ses spécificités (notamment les souhaits politiques) – CD – VL 20’</a:t>
            </a:r>
            <a:br>
              <a:rPr lang="fr-BE" sz="1200" dirty="0"/>
            </a:br>
            <a:br>
              <a:rPr lang="fr-BE" sz="1200" dirty="0"/>
            </a:br>
            <a:r>
              <a:rPr lang="fr-BE" sz="1200" dirty="0"/>
              <a:t>2. Exécution d’un budget : rappel de quelques règles légales et de respect de l’intérêt général – VL 15’</a:t>
            </a:r>
            <a:br>
              <a:rPr lang="fr-BE" sz="1200" dirty="0"/>
            </a:br>
            <a:br>
              <a:rPr lang="fr-BE" sz="1200" dirty="0"/>
            </a:br>
            <a:r>
              <a:rPr lang="fr-BE" sz="1200" dirty="0"/>
              <a:t>3. Responsabilités financières des services et les compétences du service finances – VL et son équipe 15’</a:t>
            </a:r>
            <a:br>
              <a:rPr lang="fr-BE" sz="1200" dirty="0"/>
            </a:br>
            <a:br>
              <a:rPr lang="fr-BE" sz="1200" dirty="0"/>
            </a:br>
            <a:r>
              <a:rPr lang="fr-BE" sz="1200" dirty="0"/>
              <a:t>4. Planning de l’évolution du budget 2020 (Compte/MB1 et MB2 et préparation budget 2021) – VL et CD 10’</a:t>
            </a:r>
            <a:br>
              <a:rPr lang="fr-BE" sz="1200" dirty="0"/>
            </a:br>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27</a:t>
            </a:fld>
            <a:endParaRPr lang="fr-BE"/>
          </a:p>
        </p:txBody>
      </p:sp>
    </p:spTree>
    <p:extLst>
      <p:ext uri="{BB962C8B-B14F-4D97-AF65-F5344CB8AC3E}">
        <p14:creationId xmlns:p14="http://schemas.microsoft.com/office/powerpoint/2010/main" val="632646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28</a:t>
            </a:fld>
            <a:endParaRPr lang="fr-BE"/>
          </a:p>
        </p:txBody>
      </p:sp>
    </p:spTree>
    <p:extLst>
      <p:ext uri="{BB962C8B-B14F-4D97-AF65-F5344CB8AC3E}">
        <p14:creationId xmlns:p14="http://schemas.microsoft.com/office/powerpoint/2010/main" val="78071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29</a:t>
            </a:fld>
            <a:endParaRPr lang="fr-BE"/>
          </a:p>
        </p:txBody>
      </p:sp>
    </p:spTree>
    <p:extLst>
      <p:ext uri="{BB962C8B-B14F-4D97-AF65-F5344CB8AC3E}">
        <p14:creationId xmlns:p14="http://schemas.microsoft.com/office/powerpoint/2010/main" val="69595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t>1. Budget 2020 et ses spécificités (notamment les souhaits politiques) – CD – VL 20’</a:t>
            </a:r>
            <a:br>
              <a:rPr lang="fr-BE" sz="1200" dirty="0"/>
            </a:br>
            <a:br>
              <a:rPr lang="fr-BE" sz="1200" dirty="0"/>
            </a:br>
            <a:r>
              <a:rPr lang="fr-BE" sz="1200" dirty="0"/>
              <a:t>2. Exécution d’un budget : rappel de quelques règles légales et de respect de l’intérêt général – VL 15’</a:t>
            </a:r>
            <a:br>
              <a:rPr lang="fr-BE" sz="1200" dirty="0"/>
            </a:br>
            <a:br>
              <a:rPr lang="fr-BE" sz="1200" dirty="0"/>
            </a:br>
            <a:r>
              <a:rPr lang="fr-BE" sz="1200" dirty="0"/>
              <a:t>3. Responsabilités financières des services et les compétences du service finances – VL et son équipe 15’</a:t>
            </a:r>
            <a:br>
              <a:rPr lang="fr-BE" sz="1200" dirty="0"/>
            </a:br>
            <a:br>
              <a:rPr lang="fr-BE" sz="1200" dirty="0"/>
            </a:br>
            <a:r>
              <a:rPr lang="fr-BE" sz="1200" dirty="0"/>
              <a:t>4. Planning de l’évolution du budget 2020 (Compte/MB1 et MB2 et préparation budget 2021) – VL et CD 10’</a:t>
            </a:r>
            <a:br>
              <a:rPr lang="fr-BE" sz="1200" dirty="0"/>
            </a:br>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a:t>
            </a:fld>
            <a:endParaRPr lang="fr-BE"/>
          </a:p>
        </p:txBody>
      </p:sp>
    </p:spTree>
    <p:extLst>
      <p:ext uri="{BB962C8B-B14F-4D97-AF65-F5344CB8AC3E}">
        <p14:creationId xmlns:p14="http://schemas.microsoft.com/office/powerpoint/2010/main" val="196288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Budget ? </a:t>
            </a:r>
          </a:p>
          <a:p>
            <a:r>
              <a:rPr lang="fr-BE" dirty="0"/>
              <a:t>SO et SE </a:t>
            </a:r>
          </a:p>
          <a:p>
            <a:r>
              <a:rPr lang="fr-BE" dirty="0"/>
              <a:t>SO entrée et sortie = équilibre exercice propre et global </a:t>
            </a:r>
          </a:p>
          <a:p>
            <a:r>
              <a:rPr lang="fr-BE" dirty="0"/>
              <a:t>Recettes fiscales </a:t>
            </a:r>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3</a:t>
            </a:fld>
            <a:endParaRPr lang="fr-BE"/>
          </a:p>
        </p:txBody>
      </p:sp>
    </p:spTree>
    <p:extLst>
      <p:ext uri="{BB962C8B-B14F-4D97-AF65-F5344CB8AC3E}">
        <p14:creationId xmlns:p14="http://schemas.microsoft.com/office/powerpoint/2010/main" val="15670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5</a:t>
            </a:fld>
            <a:endParaRPr lang="fr-BE"/>
          </a:p>
        </p:txBody>
      </p:sp>
    </p:spTree>
    <p:extLst>
      <p:ext uri="{BB962C8B-B14F-4D97-AF65-F5344CB8AC3E}">
        <p14:creationId xmlns:p14="http://schemas.microsoft.com/office/powerpoint/2010/main" val="167182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6</a:t>
            </a:fld>
            <a:endParaRPr lang="fr-BE"/>
          </a:p>
        </p:txBody>
      </p:sp>
    </p:spTree>
    <p:extLst>
      <p:ext uri="{BB962C8B-B14F-4D97-AF65-F5344CB8AC3E}">
        <p14:creationId xmlns:p14="http://schemas.microsoft.com/office/powerpoint/2010/main" val="182941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7</a:t>
            </a:fld>
            <a:endParaRPr lang="fr-BE"/>
          </a:p>
        </p:txBody>
      </p:sp>
    </p:spTree>
    <p:extLst>
      <p:ext uri="{BB962C8B-B14F-4D97-AF65-F5344CB8AC3E}">
        <p14:creationId xmlns:p14="http://schemas.microsoft.com/office/powerpoint/2010/main" val="334123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11</a:t>
            </a:fld>
            <a:endParaRPr lang="fr-BE"/>
          </a:p>
        </p:txBody>
      </p:sp>
    </p:spTree>
    <p:extLst>
      <p:ext uri="{BB962C8B-B14F-4D97-AF65-F5344CB8AC3E}">
        <p14:creationId xmlns:p14="http://schemas.microsoft.com/office/powerpoint/2010/main" val="118824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t>1. Budget 2020 et ses spécificités (notamment les souhaits politiques) – CD – VL 20’</a:t>
            </a:r>
            <a:br>
              <a:rPr lang="fr-BE" sz="1200" dirty="0"/>
            </a:br>
            <a:br>
              <a:rPr lang="fr-BE" sz="1200" dirty="0"/>
            </a:br>
            <a:r>
              <a:rPr lang="fr-BE" sz="1200" dirty="0"/>
              <a:t>2. Exécution d’un budget : rappel de quelques règles légales et de respect de l’intérêt général – VL 15’</a:t>
            </a:r>
            <a:br>
              <a:rPr lang="fr-BE" sz="1200" dirty="0"/>
            </a:br>
            <a:br>
              <a:rPr lang="fr-BE" sz="1200" dirty="0"/>
            </a:br>
            <a:r>
              <a:rPr lang="fr-BE" sz="1200" dirty="0"/>
              <a:t>3. Responsabilités financières des services et les compétences du service finances – VL et son équipe 15’</a:t>
            </a:r>
            <a:br>
              <a:rPr lang="fr-BE" sz="1200" dirty="0"/>
            </a:br>
            <a:br>
              <a:rPr lang="fr-BE" sz="1200" dirty="0"/>
            </a:br>
            <a:r>
              <a:rPr lang="fr-BE" sz="1200" dirty="0"/>
              <a:t>4. Planning de l’évolution du budget 2020 (Compte/MB1 et MB2 et préparation budget 2021) – VL et CD 10’</a:t>
            </a:r>
            <a:br>
              <a:rPr lang="fr-BE" sz="1200" dirty="0"/>
            </a:br>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19</a:t>
            </a:fld>
            <a:endParaRPr lang="fr-BE"/>
          </a:p>
        </p:txBody>
      </p:sp>
    </p:spTree>
    <p:extLst>
      <p:ext uri="{BB962C8B-B14F-4D97-AF65-F5344CB8AC3E}">
        <p14:creationId xmlns:p14="http://schemas.microsoft.com/office/powerpoint/2010/main" val="269688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759949A-9356-445A-A55D-E3D835904055}" type="slidenum">
              <a:rPr lang="fr-BE" smtClean="0"/>
              <a:t>20</a:t>
            </a:fld>
            <a:endParaRPr lang="fr-BE"/>
          </a:p>
        </p:txBody>
      </p:sp>
    </p:spTree>
    <p:extLst>
      <p:ext uri="{BB962C8B-B14F-4D97-AF65-F5344CB8AC3E}">
        <p14:creationId xmlns:p14="http://schemas.microsoft.com/office/powerpoint/2010/main" val="401414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3A6601F-59BF-4A68-B6F2-DC2E3E55DA45}" type="datetime1">
              <a:rPr lang="en-US" smtClean="0"/>
              <a:t>1/28/2020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r>
              <a:rPr lang="en-US"/>
              <a:t>Team Finances </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61F7188-7A88-4CD6-9349-B132C57F6369}" type="datetime1">
              <a:rPr lang="en-US" smtClean="0"/>
              <a:t>1/28/2020</a:t>
            </a:fld>
            <a:endParaRPr lang="en-US" dirty="0"/>
          </a:p>
        </p:txBody>
      </p:sp>
      <p:sp>
        <p:nvSpPr>
          <p:cNvPr id="5" name="Footer Placeholder 4"/>
          <p:cNvSpPr>
            <a:spLocks noGrp="1"/>
          </p:cNvSpPr>
          <p:nvPr>
            <p:ph type="ftr" sz="quarter" idx="11"/>
          </p:nvPr>
        </p:nvSpPr>
        <p:spPr/>
        <p:txBody>
          <a:bodyPr/>
          <a:lstStyle/>
          <a:p>
            <a:r>
              <a:rPr lang="en-US"/>
              <a:t>Team Finances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F1F9CF-D3B7-4EEF-ABCC-84FE6F5E3DE4}" type="datetime1">
              <a:rPr lang="en-US" smtClean="0"/>
              <a:t>1/28/2020</a:t>
            </a:fld>
            <a:endParaRPr lang="en-US" dirty="0"/>
          </a:p>
        </p:txBody>
      </p:sp>
      <p:sp>
        <p:nvSpPr>
          <p:cNvPr id="5" name="Footer Placeholder 4"/>
          <p:cNvSpPr>
            <a:spLocks noGrp="1"/>
          </p:cNvSpPr>
          <p:nvPr>
            <p:ph type="ftr" sz="quarter" idx="11"/>
          </p:nvPr>
        </p:nvSpPr>
        <p:spPr/>
        <p:txBody>
          <a:bodyPr/>
          <a:lstStyle/>
          <a:p>
            <a:r>
              <a:rPr lang="en-US"/>
              <a:t>Team Finances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182596-8E24-4D42-B3E1-8D202BD6E76F}" type="datetime1">
              <a:rPr lang="en-US" smtClean="0"/>
              <a:t>1/28/2020</a:t>
            </a:fld>
            <a:endParaRPr lang="en-US" dirty="0"/>
          </a:p>
        </p:txBody>
      </p:sp>
      <p:sp>
        <p:nvSpPr>
          <p:cNvPr id="5" name="Footer Placeholder 4"/>
          <p:cNvSpPr>
            <a:spLocks noGrp="1"/>
          </p:cNvSpPr>
          <p:nvPr>
            <p:ph type="ftr" sz="quarter" idx="11"/>
          </p:nvPr>
        </p:nvSpPr>
        <p:spPr/>
        <p:txBody>
          <a:bodyPr/>
          <a:lstStyle/>
          <a:p>
            <a:r>
              <a:rPr lang="en-US"/>
              <a:t>Team Finances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022D60D-7F07-43E0-92C7-91D7B446D6EA}" type="datetime1">
              <a:rPr lang="en-US" smtClean="0"/>
              <a:t>1/28/2020</a:t>
            </a:fld>
            <a:endParaRPr lang="en-US" dirty="0"/>
          </a:p>
        </p:txBody>
      </p:sp>
      <p:sp>
        <p:nvSpPr>
          <p:cNvPr id="5" name="Footer Placeholder 4"/>
          <p:cNvSpPr>
            <a:spLocks noGrp="1"/>
          </p:cNvSpPr>
          <p:nvPr>
            <p:ph type="ftr" sz="quarter" idx="11"/>
          </p:nvPr>
        </p:nvSpPr>
        <p:spPr/>
        <p:txBody>
          <a:bodyPr/>
          <a:lstStyle/>
          <a:p>
            <a:r>
              <a:rPr lang="en-US"/>
              <a:t>Team Finances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98BD03F-6E77-4130-94F2-9C824A5126F4}" type="datetime1">
              <a:rPr lang="en-US" smtClean="0"/>
              <a:t>1/28/2020</a:t>
            </a:fld>
            <a:endParaRPr lang="en-US" dirty="0"/>
          </a:p>
        </p:txBody>
      </p:sp>
      <p:sp>
        <p:nvSpPr>
          <p:cNvPr id="6" name="Footer Placeholder 5"/>
          <p:cNvSpPr>
            <a:spLocks noGrp="1"/>
          </p:cNvSpPr>
          <p:nvPr>
            <p:ph type="ftr" sz="quarter" idx="11"/>
          </p:nvPr>
        </p:nvSpPr>
        <p:spPr/>
        <p:txBody>
          <a:bodyPr/>
          <a:lstStyle/>
          <a:p>
            <a:r>
              <a:rPr lang="en-US"/>
              <a:t>Team Finances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34695" y="2824269"/>
            <a:ext cx="4608576"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454792" y="2821491"/>
            <a:ext cx="4608576"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3CEA32B-AB94-4070-89DC-4BA71D7EC63F}" type="datetime1">
              <a:rPr lang="en-US" smtClean="0"/>
              <a:t>1/28/2020</a:t>
            </a:fld>
            <a:endParaRPr lang="en-US" dirty="0"/>
          </a:p>
        </p:txBody>
      </p:sp>
      <p:sp>
        <p:nvSpPr>
          <p:cNvPr id="8" name="Footer Placeholder 7"/>
          <p:cNvSpPr>
            <a:spLocks noGrp="1"/>
          </p:cNvSpPr>
          <p:nvPr>
            <p:ph type="ftr" sz="quarter" idx="11"/>
          </p:nvPr>
        </p:nvSpPr>
        <p:spPr/>
        <p:txBody>
          <a:bodyPr/>
          <a:lstStyle/>
          <a:p>
            <a:r>
              <a:rPr lang="en-US"/>
              <a:t>Team Finances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0C3C5D9-4C7D-447D-8D54-6FA402084F27}" type="datetime1">
              <a:rPr lang="en-US" smtClean="0"/>
              <a:t>1/28/2020</a:t>
            </a:fld>
            <a:endParaRPr lang="en-US" dirty="0"/>
          </a:p>
        </p:txBody>
      </p:sp>
      <p:sp>
        <p:nvSpPr>
          <p:cNvPr id="4" name="Footer Placeholder 3"/>
          <p:cNvSpPr>
            <a:spLocks noGrp="1"/>
          </p:cNvSpPr>
          <p:nvPr>
            <p:ph type="ftr" sz="quarter" idx="11"/>
          </p:nvPr>
        </p:nvSpPr>
        <p:spPr/>
        <p:txBody>
          <a:bodyPr/>
          <a:lstStyle/>
          <a:p>
            <a:r>
              <a:rPr lang="en-US"/>
              <a:t>Team Finances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FC92B-D848-4C69-8449-61944E6BBD29}" type="datetime1">
              <a:rPr lang="en-US" smtClean="0"/>
              <a:t>1/28/2020</a:t>
            </a:fld>
            <a:endParaRPr lang="en-US" dirty="0"/>
          </a:p>
        </p:txBody>
      </p:sp>
      <p:sp>
        <p:nvSpPr>
          <p:cNvPr id="3" name="Footer Placeholder 2"/>
          <p:cNvSpPr>
            <a:spLocks noGrp="1"/>
          </p:cNvSpPr>
          <p:nvPr>
            <p:ph type="ftr" sz="quarter" idx="11"/>
          </p:nvPr>
        </p:nvSpPr>
        <p:spPr/>
        <p:txBody>
          <a:bodyPr/>
          <a:lstStyle/>
          <a:p>
            <a:r>
              <a:rPr lang="en-US"/>
              <a:t>Team Finances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7F3552B-CBBD-4669-A8E5-59A04B0CAA17}" type="datetime1">
              <a:rPr lang="en-US" smtClean="0"/>
              <a:t>1/28/2020</a:t>
            </a:fld>
            <a:endParaRPr lang="en-US" dirty="0"/>
          </a:p>
        </p:txBody>
      </p:sp>
      <p:sp>
        <p:nvSpPr>
          <p:cNvPr id="6" name="Footer Placeholder 5"/>
          <p:cNvSpPr>
            <a:spLocks noGrp="1"/>
          </p:cNvSpPr>
          <p:nvPr>
            <p:ph type="ftr" sz="quarter" idx="11"/>
          </p:nvPr>
        </p:nvSpPr>
        <p:spPr/>
        <p:txBody>
          <a:bodyPr/>
          <a:lstStyle/>
          <a:p>
            <a:r>
              <a:rPr lang="en-US"/>
              <a:t>Team Finances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6779978B-05FB-4E7E-869F-A6D9215093C0}" type="datetime1">
              <a:rPr lang="en-US" smtClean="0"/>
              <a:t>1/28/2020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r>
              <a:rPr lang="en-US"/>
              <a:t>Team Finances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8946168-BDE8-4ED3-9CD7-84361C94FEF8}" type="datetime1">
              <a:rPr lang="en-US" smtClean="0"/>
              <a:t>1/28/2020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Team Finances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emf"/><Relationship Id="rId10" Type="http://schemas.openxmlformats.org/officeDocument/2006/relationships/image" Target="../media/image25.jpeg"/><Relationship Id="rId4" Type="http://schemas.openxmlformats.org/officeDocument/2006/relationships/package" Target="../embeddings/Microsoft_Word_Document2.docx"/><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jpe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BF755-99FF-44FB-8B7A-0DCEABD8C7EF}"/>
              </a:ext>
            </a:extLst>
          </p:cNvPr>
          <p:cNvSpPr>
            <a:spLocks noGrp="1"/>
          </p:cNvSpPr>
          <p:nvPr>
            <p:ph type="ctrTitle"/>
          </p:nvPr>
        </p:nvSpPr>
        <p:spPr/>
        <p:txBody>
          <a:bodyPr>
            <a:normAutofit/>
          </a:bodyPr>
          <a:lstStyle/>
          <a:p>
            <a:pPr algn="ctr"/>
            <a:r>
              <a:rPr lang="fr-BE" sz="8800" b="1" dirty="0">
                <a:solidFill>
                  <a:srgbClr val="009900"/>
                </a:solidFill>
                <a:latin typeface="Gabriola" panose="04040605051002020D02" pitchFamily="82" charset="0"/>
              </a:rPr>
              <a:t>VOTRE</a:t>
            </a:r>
            <a:r>
              <a:rPr lang="fr-BE" sz="8800" dirty="0">
                <a:solidFill>
                  <a:srgbClr val="009900"/>
                </a:solidFill>
                <a:latin typeface="Gabriola" panose="04040605051002020D02" pitchFamily="82" charset="0"/>
              </a:rPr>
              <a:t> </a:t>
            </a:r>
            <a:r>
              <a:rPr lang="fr-BE" sz="8800" b="1" dirty="0">
                <a:solidFill>
                  <a:srgbClr val="009900"/>
                </a:solidFill>
                <a:latin typeface="Gabriola" panose="04040605051002020D02" pitchFamily="82" charset="0"/>
              </a:rPr>
              <a:t>BUDGET 2020</a:t>
            </a:r>
            <a:br>
              <a:rPr lang="fr-BE" dirty="0"/>
            </a:br>
            <a:endParaRPr lang="fr-BE" dirty="0"/>
          </a:p>
        </p:txBody>
      </p:sp>
      <p:sp>
        <p:nvSpPr>
          <p:cNvPr id="3" name="Sous-titre 2">
            <a:extLst>
              <a:ext uri="{FF2B5EF4-FFF2-40B4-BE49-F238E27FC236}">
                <a16:creationId xmlns:a16="http://schemas.microsoft.com/office/drawing/2014/main" id="{D80CC170-F7EC-420A-8E70-225CA71BCDCC}"/>
              </a:ext>
            </a:extLst>
          </p:cNvPr>
          <p:cNvSpPr>
            <a:spLocks noGrp="1"/>
          </p:cNvSpPr>
          <p:nvPr>
            <p:ph type="subTitle" idx="1"/>
          </p:nvPr>
        </p:nvSpPr>
        <p:spPr>
          <a:xfrm>
            <a:off x="8495852" y="5303837"/>
            <a:ext cx="2676525" cy="614363"/>
          </a:xfrm>
        </p:spPr>
        <p:txBody>
          <a:bodyPr/>
          <a:lstStyle/>
          <a:p>
            <a:pPr algn="ctr"/>
            <a:r>
              <a:rPr lang="fr-BE" dirty="0"/>
              <a:t>28 JANVIER 2020</a:t>
            </a:r>
          </a:p>
        </p:txBody>
      </p:sp>
      <p:pic>
        <p:nvPicPr>
          <p:cNvPr id="3074" name="Image 2" descr="image001">
            <a:extLst>
              <a:ext uri="{FF2B5EF4-FFF2-40B4-BE49-F238E27FC236}">
                <a16:creationId xmlns:a16="http://schemas.microsoft.com/office/drawing/2014/main" id="{00A4D0D7-98CB-4A3D-A8C5-1C6A74FFD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706" y="3684447"/>
            <a:ext cx="267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associée">
            <a:extLst>
              <a:ext uri="{FF2B5EF4-FFF2-40B4-BE49-F238E27FC236}">
                <a16:creationId xmlns:a16="http://schemas.microsoft.com/office/drawing/2014/main" id="{71F0F0CA-025C-48C3-A2A6-E17680A3B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148" y="2446336"/>
            <a:ext cx="4666752" cy="390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5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 Dépenses</a:t>
            </a:r>
          </a:p>
        </p:txBody>
      </p:sp>
      <p:sp>
        <p:nvSpPr>
          <p:cNvPr id="3" name="Espace réservé du pied de page 2">
            <a:extLst>
              <a:ext uri="{FF2B5EF4-FFF2-40B4-BE49-F238E27FC236}">
                <a16:creationId xmlns:a16="http://schemas.microsoft.com/office/drawing/2014/main" id="{E1D53BB7-96DA-4FAC-A312-60F522D66086}"/>
              </a:ext>
            </a:extLst>
          </p:cNvPr>
          <p:cNvSpPr>
            <a:spLocks noGrp="1"/>
          </p:cNvSpPr>
          <p:nvPr>
            <p:ph type="ftr" sz="quarter" idx="11"/>
          </p:nvPr>
        </p:nvSpPr>
        <p:spPr/>
        <p:txBody>
          <a:bodyPr/>
          <a:lstStyle/>
          <a:p>
            <a:r>
              <a:rPr lang="en-US"/>
              <a:t>Team Finances </a:t>
            </a:r>
            <a:endParaRPr lang="en-US" dirty="0"/>
          </a:p>
        </p:txBody>
      </p:sp>
      <p:graphicFrame>
        <p:nvGraphicFramePr>
          <p:cNvPr id="7" name="Tableau 6">
            <a:extLst>
              <a:ext uri="{FF2B5EF4-FFF2-40B4-BE49-F238E27FC236}">
                <a16:creationId xmlns:a16="http://schemas.microsoft.com/office/drawing/2014/main" id="{86ADB07C-EFD3-4335-A2F8-F4B1E31CB068}"/>
              </a:ext>
            </a:extLst>
          </p:cNvPr>
          <p:cNvGraphicFramePr>
            <a:graphicFrameLocks noGrp="1"/>
          </p:cNvGraphicFramePr>
          <p:nvPr>
            <p:extLst>
              <p:ext uri="{D42A27DB-BD31-4B8C-83A1-F6EECF244321}">
                <p14:modId xmlns:p14="http://schemas.microsoft.com/office/powerpoint/2010/main" val="3054070166"/>
              </p:ext>
            </p:extLst>
          </p:nvPr>
        </p:nvGraphicFramePr>
        <p:xfrm>
          <a:off x="960120" y="2019762"/>
          <a:ext cx="9948674" cy="3274614"/>
        </p:xfrm>
        <a:graphic>
          <a:graphicData uri="http://schemas.openxmlformats.org/drawingml/2006/table">
            <a:tbl>
              <a:tblPr firstRow="1" firstCol="1" bandRow="1"/>
              <a:tblGrid>
                <a:gridCol w="4054712">
                  <a:extLst>
                    <a:ext uri="{9D8B030D-6E8A-4147-A177-3AD203B41FA5}">
                      <a16:colId xmlns:a16="http://schemas.microsoft.com/office/drawing/2014/main" val="806417797"/>
                    </a:ext>
                  </a:extLst>
                </a:gridCol>
                <a:gridCol w="1630245">
                  <a:extLst>
                    <a:ext uri="{9D8B030D-6E8A-4147-A177-3AD203B41FA5}">
                      <a16:colId xmlns:a16="http://schemas.microsoft.com/office/drawing/2014/main" val="3691460410"/>
                    </a:ext>
                  </a:extLst>
                </a:gridCol>
                <a:gridCol w="1755649">
                  <a:extLst>
                    <a:ext uri="{9D8B030D-6E8A-4147-A177-3AD203B41FA5}">
                      <a16:colId xmlns:a16="http://schemas.microsoft.com/office/drawing/2014/main" val="3119771652"/>
                    </a:ext>
                  </a:extLst>
                </a:gridCol>
                <a:gridCol w="1254034">
                  <a:extLst>
                    <a:ext uri="{9D8B030D-6E8A-4147-A177-3AD203B41FA5}">
                      <a16:colId xmlns:a16="http://schemas.microsoft.com/office/drawing/2014/main" val="3175822228"/>
                    </a:ext>
                  </a:extLst>
                </a:gridCol>
                <a:gridCol w="1254034">
                  <a:extLst>
                    <a:ext uri="{9D8B030D-6E8A-4147-A177-3AD203B41FA5}">
                      <a16:colId xmlns:a16="http://schemas.microsoft.com/office/drawing/2014/main" val="618337678"/>
                    </a:ext>
                  </a:extLst>
                </a:gridCol>
              </a:tblGrid>
              <a:tr h="545769">
                <a:tc>
                  <a:txBody>
                    <a:bodyPr/>
                    <a:lstStyle/>
                    <a:p>
                      <a:pPr algn="ctr">
                        <a:spcAft>
                          <a:spcPts val="0"/>
                        </a:spcAft>
                      </a:pPr>
                      <a:r>
                        <a:rPr lang="fr-FR" sz="1800" b="1" dirty="0">
                          <a:solidFill>
                            <a:srgbClr val="000000"/>
                          </a:solidFill>
                          <a:effectLst/>
                          <a:latin typeface="Calibri" panose="020F0502020204030204" pitchFamily="34" charset="0"/>
                          <a:ea typeface="Times New Roman" panose="02020603050405020304" pitchFamily="18" charset="0"/>
                        </a:rPr>
                        <a:t>FONCTIONS</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fr-FR" sz="1800" b="1" dirty="0">
                          <a:solidFill>
                            <a:srgbClr val="000000"/>
                          </a:solidFill>
                          <a:effectLst/>
                          <a:latin typeface="Calibri" panose="020F0502020204030204" pitchFamily="34" charset="0"/>
                          <a:ea typeface="Times New Roman" panose="02020603050405020304" pitchFamily="18" charset="0"/>
                        </a:rPr>
                        <a:t>2020</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fr-FR" sz="1800" b="1" dirty="0">
                          <a:solidFill>
                            <a:srgbClr val="000000"/>
                          </a:solidFill>
                          <a:effectLst/>
                          <a:latin typeface="Calibri" panose="020F0502020204030204" pitchFamily="34" charset="0"/>
                          <a:ea typeface="Times New Roman" panose="02020603050405020304" pitchFamily="18" charset="0"/>
                        </a:rPr>
                        <a:t>2019</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fr-FR" sz="1800" b="1">
                          <a:solidFill>
                            <a:srgbClr val="000000"/>
                          </a:solidFill>
                          <a:effectLst/>
                          <a:latin typeface="Calibri" panose="020F0502020204030204" pitchFamily="34" charset="0"/>
                          <a:ea typeface="Times New Roman" panose="02020603050405020304" pitchFamily="18" charset="0"/>
                        </a:rPr>
                        <a:t>Différence</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fr-FR" sz="1800">
                          <a:solidFill>
                            <a:srgbClr val="000000"/>
                          </a:solidFill>
                          <a:effectLst/>
                          <a:latin typeface="Calibri" panose="020F0502020204030204" pitchFamily="34" charset="0"/>
                          <a:ea typeface="Times New Roman" panose="02020603050405020304" pitchFamily="18" charset="0"/>
                        </a:rPr>
                        <a:t>%</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016391475"/>
                  </a:ext>
                </a:extLst>
              </a:tr>
              <a:tr h="545769">
                <a:tc>
                  <a:txBody>
                    <a:bodyPr/>
                    <a:lstStyle/>
                    <a:p>
                      <a:pPr>
                        <a:spcAft>
                          <a:spcPts val="0"/>
                        </a:spcAft>
                      </a:pPr>
                      <a:r>
                        <a:rPr lang="fr-FR" sz="1800" dirty="0">
                          <a:solidFill>
                            <a:srgbClr val="000000"/>
                          </a:solidFill>
                          <a:effectLst/>
                          <a:latin typeface="Calibri" panose="020F0502020204030204" pitchFamily="34" charset="0"/>
                          <a:ea typeface="Times New Roman" panose="02020603050405020304" pitchFamily="18" charset="0"/>
                        </a:rPr>
                        <a:t>Personnel</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5.453.716,47</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5.377.660,19</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76.056,28</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effectLst/>
                          <a:latin typeface="Calibri" panose="020F0502020204030204" pitchFamily="34" charset="0"/>
                          <a:ea typeface="Times New Roman" panose="02020603050405020304" pitchFamily="18" charset="0"/>
                        </a:rPr>
                        <a:t>1,41%</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03289"/>
                  </a:ext>
                </a:extLst>
              </a:tr>
              <a:tr h="545769">
                <a:tc>
                  <a:txBody>
                    <a:bodyPr/>
                    <a:lstStyle/>
                    <a:p>
                      <a:pPr>
                        <a:spcAft>
                          <a:spcPts val="0"/>
                        </a:spcAft>
                      </a:pPr>
                      <a:r>
                        <a:rPr lang="fr-FR" sz="1800">
                          <a:solidFill>
                            <a:srgbClr val="000000"/>
                          </a:solidFill>
                          <a:effectLst/>
                          <a:latin typeface="Calibri" panose="020F0502020204030204" pitchFamily="34" charset="0"/>
                          <a:ea typeface="Times New Roman" panose="02020603050405020304" pitchFamily="18" charset="0"/>
                        </a:rPr>
                        <a:t>Fonctionnement</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effectLst/>
                          <a:latin typeface="Calibri" panose="020F0502020204030204" pitchFamily="34" charset="0"/>
                          <a:ea typeface="Times New Roman" panose="02020603050405020304" pitchFamily="18" charset="0"/>
                        </a:rPr>
                        <a:t>2.689.533,16</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effectLst/>
                          <a:latin typeface="Calibri" panose="020F0502020204030204" pitchFamily="34" charset="0"/>
                          <a:ea typeface="Times New Roman" panose="02020603050405020304" pitchFamily="18" charset="0"/>
                        </a:rPr>
                        <a:t>2.568.928,72</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120.604,44</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4,69%</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561291"/>
                  </a:ext>
                </a:extLst>
              </a:tr>
              <a:tr h="545769">
                <a:tc>
                  <a:txBody>
                    <a:bodyPr/>
                    <a:lstStyle/>
                    <a:p>
                      <a:pPr>
                        <a:spcAft>
                          <a:spcPts val="0"/>
                        </a:spcAft>
                      </a:pPr>
                      <a:r>
                        <a:rPr lang="fr-FR" sz="1800">
                          <a:solidFill>
                            <a:srgbClr val="000000"/>
                          </a:solidFill>
                          <a:effectLst/>
                          <a:latin typeface="Calibri" panose="020F0502020204030204" pitchFamily="34" charset="0"/>
                          <a:ea typeface="Times New Roman" panose="02020603050405020304" pitchFamily="18" charset="0"/>
                        </a:rPr>
                        <a:t>Transferts</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effectLst/>
                          <a:latin typeface="Calibri" panose="020F0502020204030204" pitchFamily="34" charset="0"/>
                          <a:ea typeface="Times New Roman" panose="02020603050405020304" pitchFamily="18" charset="0"/>
                        </a:rPr>
                        <a:t>2.598.073,78</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effectLst/>
                          <a:latin typeface="Calibri" panose="020F0502020204030204" pitchFamily="34" charset="0"/>
                          <a:ea typeface="Times New Roman" panose="02020603050405020304" pitchFamily="18" charset="0"/>
                        </a:rPr>
                        <a:t>2.513.264,97</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84.808,81</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3,37%</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026092"/>
                  </a:ext>
                </a:extLst>
              </a:tr>
              <a:tr h="545769">
                <a:tc>
                  <a:txBody>
                    <a:bodyPr/>
                    <a:lstStyle/>
                    <a:p>
                      <a:pPr>
                        <a:spcAft>
                          <a:spcPts val="0"/>
                        </a:spcAft>
                      </a:pPr>
                      <a:r>
                        <a:rPr lang="fr-FR" sz="1800">
                          <a:solidFill>
                            <a:srgbClr val="000000"/>
                          </a:solidFill>
                          <a:effectLst/>
                          <a:latin typeface="Calibri" panose="020F0502020204030204" pitchFamily="34" charset="0"/>
                          <a:ea typeface="Times New Roman" panose="02020603050405020304" pitchFamily="18" charset="0"/>
                        </a:rPr>
                        <a:t>Dette</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effectLst/>
                          <a:latin typeface="Calibri" panose="020F0502020204030204" pitchFamily="34" charset="0"/>
                          <a:ea typeface="Times New Roman" panose="02020603050405020304" pitchFamily="18" charset="0"/>
                        </a:rPr>
                        <a:t>483.882,14</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effectLst/>
                          <a:latin typeface="Calibri" panose="020F0502020204030204" pitchFamily="34" charset="0"/>
                          <a:ea typeface="Times New Roman" panose="02020603050405020304" pitchFamily="18" charset="0"/>
                        </a:rPr>
                        <a:t>490.825,94</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-6.943,80</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effectLst/>
                          <a:latin typeface="Calibri" panose="020F0502020204030204" pitchFamily="34" charset="0"/>
                          <a:ea typeface="Times New Roman" panose="02020603050405020304" pitchFamily="18" charset="0"/>
                        </a:rPr>
                        <a:t>-1,41%</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303641"/>
                  </a:ext>
                </a:extLst>
              </a:tr>
              <a:tr h="545769">
                <a:tc>
                  <a:txBody>
                    <a:bodyPr/>
                    <a:lstStyle/>
                    <a:p>
                      <a:pPr>
                        <a:spcAft>
                          <a:spcPts val="0"/>
                        </a:spcAft>
                      </a:pPr>
                      <a:r>
                        <a:rPr lang="fr-FR" sz="1800" b="1">
                          <a:solidFill>
                            <a:srgbClr val="000000"/>
                          </a:solidFill>
                          <a:effectLst/>
                          <a:latin typeface="Calibri" panose="020F0502020204030204" pitchFamily="34" charset="0"/>
                          <a:ea typeface="Times New Roman" panose="02020603050405020304" pitchFamily="18" charset="0"/>
                        </a:rPr>
                        <a:t>Total </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spcAft>
                          <a:spcPts val="0"/>
                        </a:spcAft>
                      </a:pPr>
                      <a:r>
                        <a:rPr lang="fr-FR" sz="1800" b="1">
                          <a:solidFill>
                            <a:srgbClr val="000000"/>
                          </a:solidFill>
                          <a:effectLst/>
                          <a:latin typeface="Calibri" panose="020F0502020204030204" pitchFamily="34" charset="0"/>
                          <a:ea typeface="Times New Roman" panose="02020603050405020304" pitchFamily="18" charset="0"/>
                        </a:rPr>
                        <a:t>11.225.205,55</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spcAft>
                          <a:spcPts val="0"/>
                        </a:spcAft>
                      </a:pPr>
                      <a:r>
                        <a:rPr lang="fr-FR" sz="1800" b="1">
                          <a:solidFill>
                            <a:srgbClr val="000000"/>
                          </a:solidFill>
                          <a:effectLst/>
                          <a:latin typeface="Calibri" panose="020F0502020204030204" pitchFamily="34" charset="0"/>
                          <a:ea typeface="Times New Roman" panose="02020603050405020304" pitchFamily="18" charset="0"/>
                        </a:rPr>
                        <a:t>10.950.679,82</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spcAft>
                          <a:spcPts val="0"/>
                        </a:spcAft>
                      </a:pPr>
                      <a:r>
                        <a:rPr lang="fr-FR" sz="1800" b="1">
                          <a:solidFill>
                            <a:srgbClr val="000000"/>
                          </a:solidFill>
                          <a:effectLst/>
                          <a:latin typeface="Calibri" panose="020F0502020204030204" pitchFamily="34" charset="0"/>
                          <a:ea typeface="Times New Roman" panose="02020603050405020304" pitchFamily="18" charset="0"/>
                        </a:rPr>
                        <a:t>274.525,73</a:t>
                      </a:r>
                      <a:endParaRPr lang="fr-B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spcAft>
                          <a:spcPts val="0"/>
                        </a:spcAft>
                      </a:pPr>
                      <a:r>
                        <a:rPr lang="fr-FR" sz="1800" b="1" dirty="0">
                          <a:solidFill>
                            <a:srgbClr val="000000"/>
                          </a:solidFill>
                          <a:effectLst/>
                          <a:latin typeface="Calibri" panose="020F0502020204030204" pitchFamily="34" charset="0"/>
                          <a:ea typeface="Times New Roman" panose="02020603050405020304" pitchFamily="18" charset="0"/>
                        </a:rPr>
                        <a:t>2,51%</a:t>
                      </a:r>
                      <a:endParaRPr lang="fr-B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92512275"/>
                  </a:ext>
                </a:extLst>
              </a:tr>
            </a:tbl>
          </a:graphicData>
        </a:graphic>
      </p:graphicFrame>
      <p:pic>
        <p:nvPicPr>
          <p:cNvPr id="12290" name="Picture 2" descr="Résultat de recherche d'images pour &quot;dépenses finances&quot;">
            <a:extLst>
              <a:ext uri="{FF2B5EF4-FFF2-40B4-BE49-F238E27FC236}">
                <a16:creationId xmlns:a16="http://schemas.microsoft.com/office/drawing/2014/main" id="{83C73FC6-DDA2-41CD-B6D6-1B8247FBC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913" y="19005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 Dépenses</a:t>
            </a:r>
          </a:p>
        </p:txBody>
      </p:sp>
      <p:sp>
        <p:nvSpPr>
          <p:cNvPr id="3" name="Espace réservé du pied de page 2">
            <a:extLst>
              <a:ext uri="{FF2B5EF4-FFF2-40B4-BE49-F238E27FC236}">
                <a16:creationId xmlns:a16="http://schemas.microsoft.com/office/drawing/2014/main" id="{E1D53BB7-96DA-4FAC-A312-60F522D66086}"/>
              </a:ext>
            </a:extLst>
          </p:cNvPr>
          <p:cNvSpPr>
            <a:spLocks noGrp="1"/>
          </p:cNvSpPr>
          <p:nvPr>
            <p:ph type="ftr" sz="quarter" idx="11"/>
          </p:nvPr>
        </p:nvSpPr>
        <p:spPr/>
        <p:txBody>
          <a:bodyPr/>
          <a:lstStyle/>
          <a:p>
            <a:r>
              <a:rPr lang="en-US"/>
              <a:t>Team Finances </a:t>
            </a:r>
            <a:endParaRPr lang="en-US" dirty="0"/>
          </a:p>
        </p:txBody>
      </p:sp>
      <p:graphicFrame>
        <p:nvGraphicFramePr>
          <p:cNvPr id="5" name="Objet 4">
            <a:extLst>
              <a:ext uri="{FF2B5EF4-FFF2-40B4-BE49-F238E27FC236}">
                <a16:creationId xmlns:a16="http://schemas.microsoft.com/office/drawing/2014/main" id="{87E4587E-CAA7-4D4C-83BC-BF9061E844BE}"/>
              </a:ext>
            </a:extLst>
          </p:cNvPr>
          <p:cNvGraphicFramePr>
            <a:graphicFrameLocks noChangeAspect="1"/>
          </p:cNvGraphicFramePr>
          <p:nvPr>
            <p:extLst>
              <p:ext uri="{D42A27DB-BD31-4B8C-83A1-F6EECF244321}">
                <p14:modId xmlns:p14="http://schemas.microsoft.com/office/powerpoint/2010/main" val="2367284608"/>
              </p:ext>
            </p:extLst>
          </p:nvPr>
        </p:nvGraphicFramePr>
        <p:xfrm>
          <a:off x="1034350" y="2737449"/>
          <a:ext cx="8923466" cy="2013942"/>
        </p:xfrm>
        <a:graphic>
          <a:graphicData uri="http://schemas.openxmlformats.org/presentationml/2006/ole">
            <mc:AlternateContent xmlns:mc="http://schemas.openxmlformats.org/markup-compatibility/2006">
              <mc:Choice xmlns:v="urn:schemas-microsoft-com:vml" Requires="v">
                <p:oleObj spid="_x0000_s5164" name="Document" r:id="rId4" imgW="5746651" imgH="1297000" progId="Word.Document.12">
                  <p:embed/>
                </p:oleObj>
              </mc:Choice>
              <mc:Fallback>
                <p:oleObj name="Document" r:id="rId4" imgW="5746651" imgH="1297000" progId="Word.Document.12">
                  <p:embed/>
                  <p:pic>
                    <p:nvPicPr>
                      <p:cNvPr id="0" name=""/>
                      <p:cNvPicPr/>
                      <p:nvPr/>
                    </p:nvPicPr>
                    <p:blipFill>
                      <a:blip r:embed="rId5"/>
                      <a:stretch>
                        <a:fillRect/>
                      </a:stretch>
                    </p:blipFill>
                    <p:spPr>
                      <a:xfrm>
                        <a:off x="1034350" y="2737449"/>
                        <a:ext cx="8923466" cy="2013942"/>
                      </a:xfrm>
                      <a:prstGeom prst="rect">
                        <a:avLst/>
                      </a:prstGeom>
                    </p:spPr>
                  </p:pic>
                </p:oleObj>
              </mc:Fallback>
            </mc:AlternateContent>
          </a:graphicData>
        </a:graphic>
      </p:graphicFrame>
      <p:pic>
        <p:nvPicPr>
          <p:cNvPr id="5146" name="Picture 26" descr="Résultat de recherche d'images pour &quot;personnel communal image&quot;">
            <a:extLst>
              <a:ext uri="{FF2B5EF4-FFF2-40B4-BE49-F238E27FC236}">
                <a16:creationId xmlns:a16="http://schemas.microsoft.com/office/drawing/2014/main" id="{91E0C9FC-3764-46FE-8D2A-C2BC6BF96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8825" y="2127849"/>
            <a:ext cx="1981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Résultat de recherche d'images pour &quot;dépenses énergétiques&quot;">
            <a:extLst>
              <a:ext uri="{FF2B5EF4-FFF2-40B4-BE49-F238E27FC236}">
                <a16:creationId xmlns:a16="http://schemas.microsoft.com/office/drawing/2014/main" id="{2475A558-1E53-46D6-B1E1-5DB76248F1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5701" y="3851575"/>
            <a:ext cx="2311920" cy="1048348"/>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Résultat de recherche d'images pour &quot;zone de police mazerine&quot;">
            <a:extLst>
              <a:ext uri="{FF2B5EF4-FFF2-40B4-BE49-F238E27FC236}">
                <a16:creationId xmlns:a16="http://schemas.microsoft.com/office/drawing/2014/main" id="{E9B57789-1DB3-438E-8680-051F656B18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9861" y="5083235"/>
            <a:ext cx="1981200" cy="750355"/>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Résultat de recherche d'images pour &quot;zone de secours bw&quot;">
            <a:extLst>
              <a:ext uri="{FF2B5EF4-FFF2-40B4-BE49-F238E27FC236}">
                <a16:creationId xmlns:a16="http://schemas.microsoft.com/office/drawing/2014/main" id="{CDBB8F18-3239-41FF-A663-3B5D9EC3BC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4685" y="4606386"/>
            <a:ext cx="13525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Résultat de recherche d'images pour &quot;cpas la hulpe&quot;">
            <a:extLst>
              <a:ext uri="{FF2B5EF4-FFF2-40B4-BE49-F238E27FC236}">
                <a16:creationId xmlns:a16="http://schemas.microsoft.com/office/drawing/2014/main" id="{ECE6F974-65C8-4DF8-9FE7-D221749D3C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9508" y="4735055"/>
            <a:ext cx="1622425" cy="900031"/>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Résultat de recherche d'images pour &quot;fabrique église saint nicolas la hulpe&quot;">
            <a:extLst>
              <a:ext uri="{FF2B5EF4-FFF2-40B4-BE49-F238E27FC236}">
                <a16:creationId xmlns:a16="http://schemas.microsoft.com/office/drawing/2014/main" id="{69ABFEAD-5446-40B2-B4C8-9F7212E6CB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12930" y="5152197"/>
            <a:ext cx="2328605" cy="1509712"/>
          </a:xfrm>
          <a:prstGeom prst="rect">
            <a:avLst/>
          </a:prstGeom>
          <a:noFill/>
          <a:extLst>
            <a:ext uri="{909E8E84-426E-40DD-AFC4-6F175D3DCCD1}">
              <a14:hiddenFill xmlns:a14="http://schemas.microsoft.com/office/drawing/2010/main">
                <a:solidFill>
                  <a:srgbClr val="FFFFFF"/>
                </a:solidFill>
              </a14:hiddenFill>
            </a:ext>
          </a:extLst>
        </p:spPr>
      </p:pic>
      <p:pic>
        <p:nvPicPr>
          <p:cNvPr id="5159" name="Picture 39" descr="Résultat de recherche d'images pour &quot;association&quot;">
            <a:extLst>
              <a:ext uri="{FF2B5EF4-FFF2-40B4-BE49-F238E27FC236}">
                <a16:creationId xmlns:a16="http://schemas.microsoft.com/office/drawing/2014/main" id="{A179A3DB-E1A2-4697-A500-50C5331700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0300" y="837754"/>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 Dépenses</a:t>
            </a:r>
          </a:p>
        </p:txBody>
      </p:sp>
      <p:sp>
        <p:nvSpPr>
          <p:cNvPr id="3" name="Espace réservé du pied de page 2">
            <a:extLst>
              <a:ext uri="{FF2B5EF4-FFF2-40B4-BE49-F238E27FC236}">
                <a16:creationId xmlns:a16="http://schemas.microsoft.com/office/drawing/2014/main" id="{E1D53BB7-96DA-4FAC-A312-60F522D66086}"/>
              </a:ext>
            </a:extLst>
          </p:cNvPr>
          <p:cNvSpPr>
            <a:spLocks noGrp="1"/>
          </p:cNvSpPr>
          <p:nvPr>
            <p:ph type="ftr" sz="quarter" idx="11"/>
          </p:nvPr>
        </p:nvSpPr>
        <p:spPr/>
        <p:txBody>
          <a:bodyPr/>
          <a:lstStyle/>
          <a:p>
            <a:r>
              <a:rPr lang="en-US"/>
              <a:t>Team Finances </a:t>
            </a:r>
            <a:endParaRPr lang="en-US" dirty="0"/>
          </a:p>
        </p:txBody>
      </p:sp>
      <p:sp>
        <p:nvSpPr>
          <p:cNvPr id="7" name="Rectangle 6">
            <a:extLst>
              <a:ext uri="{FF2B5EF4-FFF2-40B4-BE49-F238E27FC236}">
                <a16:creationId xmlns:a16="http://schemas.microsoft.com/office/drawing/2014/main" id="{3934DF24-B4B4-49BC-9F0B-D3E20588B862}"/>
              </a:ext>
            </a:extLst>
          </p:cNvPr>
          <p:cNvSpPr/>
          <p:nvPr/>
        </p:nvSpPr>
        <p:spPr>
          <a:xfrm>
            <a:off x="1014984" y="1853754"/>
            <a:ext cx="8970264" cy="4093428"/>
          </a:xfrm>
          <a:prstGeom prst="rect">
            <a:avLst/>
          </a:prstGeom>
        </p:spPr>
        <p:txBody>
          <a:bodyPr wrap="square">
            <a:spAutoFit/>
          </a:bodyPr>
          <a:lstStyle/>
          <a:p>
            <a:pPr marR="906145">
              <a:spcAft>
                <a:spcPts val="0"/>
              </a:spcAft>
            </a:pPr>
            <a:r>
              <a:rPr lang="fr-FR" sz="2000" dirty="0">
                <a:latin typeface="Calibri" panose="020F0502020204030204" pitchFamily="34" charset="0"/>
                <a:ea typeface="Times New Roman" panose="02020603050405020304" pitchFamily="18" charset="0"/>
              </a:rPr>
              <a:t>1. L’augmentation des dépenses de personnel s’explique </a:t>
            </a:r>
            <a:r>
              <a:rPr lang="fr-FR" sz="2000" i="1" dirty="0">
                <a:latin typeface="Calibri" panose="020F0502020204030204" pitchFamily="34" charset="0"/>
                <a:ea typeface="Times New Roman" panose="02020603050405020304" pitchFamily="18" charset="0"/>
              </a:rPr>
              <a:t>par l’indexation des salaires à 2 %, les revalorisations barémiques, les engagements prévus sur 2020 et une augmentation technique dues aux prévisions ONSS (groupes cibles – APE) compensées par des recettes équivalentes.</a:t>
            </a:r>
            <a:endParaRPr lang="fr-BE" sz="2000" i="1" dirty="0">
              <a:latin typeface="Times New Roman" panose="02020603050405020304" pitchFamily="18" charset="0"/>
              <a:ea typeface="Times New Roman" panose="02020603050405020304" pitchFamily="18" charset="0"/>
            </a:endParaRPr>
          </a:p>
          <a:p>
            <a:pPr marR="906145" algn="just">
              <a:spcAft>
                <a:spcPts val="0"/>
              </a:spcAft>
            </a:pPr>
            <a:r>
              <a:rPr lang="fr-FR" sz="2000" dirty="0">
                <a:latin typeface="Calibri" panose="020F0502020204030204" pitchFamily="34" charset="0"/>
                <a:ea typeface="Times New Roman" panose="02020603050405020304" pitchFamily="18" charset="0"/>
              </a:rPr>
              <a:t> </a:t>
            </a:r>
            <a:endParaRPr lang="fr-BE" sz="2000" dirty="0">
              <a:latin typeface="Times New Roman" panose="02020603050405020304" pitchFamily="18" charset="0"/>
              <a:ea typeface="Times New Roman" panose="02020603050405020304" pitchFamily="18" charset="0"/>
            </a:endParaRPr>
          </a:p>
          <a:p>
            <a:pPr marR="906145">
              <a:spcAft>
                <a:spcPts val="0"/>
              </a:spcAft>
            </a:pPr>
            <a:r>
              <a:rPr lang="fr-FR" sz="2000" dirty="0">
                <a:latin typeface="Calibri" panose="020F0502020204030204" pitchFamily="34" charset="0"/>
                <a:ea typeface="Times New Roman" panose="02020603050405020304" pitchFamily="18" charset="0"/>
              </a:rPr>
              <a:t>2. Les frais de fonctionnement sont en augmentation. </a:t>
            </a:r>
            <a:r>
              <a:rPr lang="fr-FR" sz="2000" i="1" dirty="0">
                <a:latin typeface="Calibri" panose="020F0502020204030204" pitchFamily="34" charset="0"/>
                <a:ea typeface="Times New Roman" panose="02020603050405020304" pitchFamily="18" charset="0"/>
              </a:rPr>
              <a:t>Les frais de fonctionnement en administration générale diminuent notamment au niveau du Smart village et des frais d’organisation des élections. Nous constatons une augmentation des frais en services généraux notamment par la mise en place du projet de « Car sharing » compensé par une recette de contribution de la Province de BW et en aide sociale et familiale par l’augmentation des frais techniques Tiffins, MCAE et accueillantes conventionnées et les loyers et charges de la MCAE.</a:t>
            </a:r>
            <a:endParaRPr lang="fr-BE" sz="2000" i="1" dirty="0">
              <a:latin typeface="Times New Roman" panose="02020603050405020304" pitchFamily="18" charset="0"/>
              <a:ea typeface="Times New Roman" panose="02020603050405020304" pitchFamily="18" charset="0"/>
            </a:endParaRPr>
          </a:p>
        </p:txBody>
      </p:sp>
      <p:pic>
        <p:nvPicPr>
          <p:cNvPr id="14342" name="Picture 6" descr="Résultat de recherche d'images pour &quot;reflexion&quot;">
            <a:extLst>
              <a:ext uri="{FF2B5EF4-FFF2-40B4-BE49-F238E27FC236}">
                <a16:creationId xmlns:a16="http://schemas.microsoft.com/office/drawing/2014/main" id="{160E7448-D956-4987-8274-C47FE510E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172" y="158304"/>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7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 Dépenses</a:t>
            </a:r>
          </a:p>
        </p:txBody>
      </p:sp>
      <p:sp>
        <p:nvSpPr>
          <p:cNvPr id="3" name="Espace réservé du pied de page 2">
            <a:extLst>
              <a:ext uri="{FF2B5EF4-FFF2-40B4-BE49-F238E27FC236}">
                <a16:creationId xmlns:a16="http://schemas.microsoft.com/office/drawing/2014/main" id="{E1D53BB7-96DA-4FAC-A312-60F522D66086}"/>
              </a:ext>
            </a:extLst>
          </p:cNvPr>
          <p:cNvSpPr>
            <a:spLocks noGrp="1"/>
          </p:cNvSpPr>
          <p:nvPr>
            <p:ph type="ftr" sz="quarter" idx="11"/>
          </p:nvPr>
        </p:nvSpPr>
        <p:spPr/>
        <p:txBody>
          <a:bodyPr/>
          <a:lstStyle/>
          <a:p>
            <a:r>
              <a:rPr lang="en-US"/>
              <a:t>Team Finances </a:t>
            </a:r>
            <a:endParaRPr lang="en-US" dirty="0"/>
          </a:p>
        </p:txBody>
      </p:sp>
      <p:sp>
        <p:nvSpPr>
          <p:cNvPr id="5" name="Rectangle 4">
            <a:extLst>
              <a:ext uri="{FF2B5EF4-FFF2-40B4-BE49-F238E27FC236}">
                <a16:creationId xmlns:a16="http://schemas.microsoft.com/office/drawing/2014/main" id="{8698A964-0BDA-48C3-B96D-BBFAF027CA29}"/>
              </a:ext>
            </a:extLst>
          </p:cNvPr>
          <p:cNvSpPr/>
          <p:nvPr/>
        </p:nvSpPr>
        <p:spPr>
          <a:xfrm>
            <a:off x="969264" y="1853754"/>
            <a:ext cx="8238744" cy="3170099"/>
          </a:xfrm>
          <a:prstGeom prst="rect">
            <a:avLst/>
          </a:prstGeom>
        </p:spPr>
        <p:txBody>
          <a:bodyPr wrap="square">
            <a:spAutoFit/>
          </a:bodyPr>
          <a:lstStyle/>
          <a:p>
            <a:pPr marR="906145" algn="just">
              <a:spcAft>
                <a:spcPts val="0"/>
              </a:spcAft>
            </a:pPr>
            <a:r>
              <a:rPr lang="fr-FR" sz="2000" dirty="0">
                <a:latin typeface="Calibri" panose="020F0502020204030204" pitchFamily="34" charset="0"/>
                <a:ea typeface="Times New Roman" panose="02020603050405020304" pitchFamily="18" charset="0"/>
              </a:rPr>
              <a:t>3. Au niveau des transferts, nous remarquons principalement une augmentation des dotations à la Zone de police (+20.927,51 euros), à la zone de secours (+17.720,47 euros), au CPAS (+ 53.000,00 euros) et une diminution à la fabrique d’église (-4.932,85 euros). Les transferts aux associations diminuent légèrement.</a:t>
            </a:r>
            <a:endParaRPr lang="fr-BE" sz="2000" dirty="0">
              <a:latin typeface="Times New Roman" panose="02020603050405020304" pitchFamily="18" charset="0"/>
              <a:ea typeface="Times New Roman" panose="02020603050405020304" pitchFamily="18" charset="0"/>
            </a:endParaRPr>
          </a:p>
          <a:p>
            <a:pPr marR="906145" algn="just">
              <a:spcAft>
                <a:spcPts val="0"/>
              </a:spcAft>
            </a:pPr>
            <a:r>
              <a:rPr lang="fr-FR" sz="2000" dirty="0">
                <a:latin typeface="Calibri" panose="020F0502020204030204" pitchFamily="34" charset="0"/>
                <a:ea typeface="Times New Roman" panose="02020603050405020304" pitchFamily="18" charset="0"/>
              </a:rPr>
              <a:t> </a:t>
            </a:r>
            <a:endParaRPr lang="fr-BE" sz="2000" dirty="0">
              <a:latin typeface="Times New Roman" panose="02020603050405020304" pitchFamily="18" charset="0"/>
              <a:ea typeface="Times New Roman" panose="02020603050405020304" pitchFamily="18" charset="0"/>
            </a:endParaRPr>
          </a:p>
          <a:p>
            <a:pPr marR="906145" algn="just">
              <a:spcAft>
                <a:spcPts val="0"/>
              </a:spcAft>
            </a:pPr>
            <a:r>
              <a:rPr lang="fr-FR" sz="2000" dirty="0">
                <a:latin typeface="Calibri" panose="020F0502020204030204" pitchFamily="34" charset="0"/>
                <a:ea typeface="Times New Roman" panose="02020603050405020304" pitchFamily="18" charset="0"/>
              </a:rPr>
              <a:t>4. Les charges d’emprunts (intérêts et amortissements) sont en diminution malgré la prévision de nouveaux emprunts sur 2020 du fait de la diminution des taux d’intérêts et de plusieurs emprunts arrivés à échéance.  </a:t>
            </a:r>
            <a:endParaRPr lang="fr-BE" sz="2000" dirty="0">
              <a:latin typeface="Times New Roman" panose="02020603050405020304" pitchFamily="18" charset="0"/>
              <a:ea typeface="Times New Roman" panose="02020603050405020304" pitchFamily="18" charset="0"/>
            </a:endParaRPr>
          </a:p>
        </p:txBody>
      </p:sp>
      <p:pic>
        <p:nvPicPr>
          <p:cNvPr id="15362" name="Picture 2" descr="Résultat de recherche d'images pour &quot;reflexion&quot;">
            <a:extLst>
              <a:ext uri="{FF2B5EF4-FFF2-40B4-BE49-F238E27FC236}">
                <a16:creationId xmlns:a16="http://schemas.microsoft.com/office/drawing/2014/main" id="{863FAE4F-FAD9-43F4-8825-6C38D84A0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613" y="158304"/>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01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extraordinaire </a:t>
            </a:r>
          </a:p>
        </p:txBody>
      </p:sp>
      <p:sp>
        <p:nvSpPr>
          <p:cNvPr id="3" name="Espace réservé du contenu 2">
            <a:extLst>
              <a:ext uri="{FF2B5EF4-FFF2-40B4-BE49-F238E27FC236}">
                <a16:creationId xmlns:a16="http://schemas.microsoft.com/office/drawing/2014/main" id="{7287B1E1-A29F-4521-A9FB-271A0339ACD9}"/>
              </a:ext>
            </a:extLst>
          </p:cNvPr>
          <p:cNvSpPr>
            <a:spLocks noGrp="1"/>
          </p:cNvSpPr>
          <p:nvPr>
            <p:ph idx="1"/>
          </p:nvPr>
        </p:nvSpPr>
        <p:spPr/>
        <p:txBody>
          <a:bodyPr>
            <a:normAutofit/>
          </a:bodyPr>
          <a:lstStyle/>
          <a:p>
            <a:pPr marL="0" indent="0">
              <a:buNone/>
            </a:pPr>
            <a:r>
              <a:rPr lang="fr-BE" sz="2400" dirty="0"/>
              <a:t>L’ensemble des recettes et dépenses qui affectent directement et durablement l’importance, la valeur ou la conservation du patrimoine communal, à l’exclusion de son entretien courant. Il comprend également les subsides et prêts consentis à ces mêmes fins, les participations et placements de fonds à plus d’un an, ainsi que les remboursements anticipés de la dette.</a:t>
            </a:r>
          </a:p>
        </p:txBody>
      </p:sp>
      <p:sp>
        <p:nvSpPr>
          <p:cNvPr id="4" name="Espace réservé du pied de page 3">
            <a:extLst>
              <a:ext uri="{FF2B5EF4-FFF2-40B4-BE49-F238E27FC236}">
                <a16:creationId xmlns:a16="http://schemas.microsoft.com/office/drawing/2014/main" id="{88B1DC12-CB4F-4069-B91A-DC1ABF4B2308}"/>
              </a:ext>
            </a:extLst>
          </p:cNvPr>
          <p:cNvSpPr>
            <a:spLocks noGrp="1"/>
          </p:cNvSpPr>
          <p:nvPr>
            <p:ph type="ftr" sz="quarter" idx="11"/>
          </p:nvPr>
        </p:nvSpPr>
        <p:spPr/>
        <p:txBody>
          <a:bodyPr/>
          <a:lstStyle/>
          <a:p>
            <a:r>
              <a:rPr lang="en-US"/>
              <a:t>Team Finances </a:t>
            </a:r>
            <a:endParaRPr lang="en-US" dirty="0"/>
          </a:p>
        </p:txBody>
      </p:sp>
      <p:pic>
        <p:nvPicPr>
          <p:cNvPr id="16388" name="Picture 4" descr="Résultat de recherche d'images pour &quot;investissements immobiliers&quot;">
            <a:extLst>
              <a:ext uri="{FF2B5EF4-FFF2-40B4-BE49-F238E27FC236}">
                <a16:creationId xmlns:a16="http://schemas.microsoft.com/office/drawing/2014/main" id="{630288C6-BEFF-463A-8110-C5FC332C6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569" y="41370"/>
            <a:ext cx="2487470" cy="201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7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extraordinaire </a:t>
            </a:r>
          </a:p>
        </p:txBody>
      </p:sp>
      <p:sp>
        <p:nvSpPr>
          <p:cNvPr id="3" name="Espace réservé du pied de page 2">
            <a:extLst>
              <a:ext uri="{FF2B5EF4-FFF2-40B4-BE49-F238E27FC236}">
                <a16:creationId xmlns:a16="http://schemas.microsoft.com/office/drawing/2014/main" id="{45206E9F-04A4-4906-9C24-4A1D693139EE}"/>
              </a:ext>
            </a:extLst>
          </p:cNvPr>
          <p:cNvSpPr>
            <a:spLocks noGrp="1"/>
          </p:cNvSpPr>
          <p:nvPr>
            <p:ph type="ftr" sz="quarter" idx="11"/>
          </p:nvPr>
        </p:nvSpPr>
        <p:spPr/>
        <p:txBody>
          <a:bodyPr/>
          <a:lstStyle/>
          <a:p>
            <a:r>
              <a:rPr lang="en-US"/>
              <a:t>Team Finances </a:t>
            </a:r>
            <a:endParaRPr lang="en-US" dirty="0"/>
          </a:p>
        </p:txBody>
      </p:sp>
      <p:graphicFrame>
        <p:nvGraphicFramePr>
          <p:cNvPr id="5" name="Tableau 4">
            <a:extLst>
              <a:ext uri="{FF2B5EF4-FFF2-40B4-BE49-F238E27FC236}">
                <a16:creationId xmlns:a16="http://schemas.microsoft.com/office/drawing/2014/main" id="{C48CA906-D37F-4856-A1A6-388C73541507}"/>
              </a:ext>
            </a:extLst>
          </p:cNvPr>
          <p:cNvGraphicFramePr>
            <a:graphicFrameLocks noGrp="1"/>
          </p:cNvGraphicFramePr>
          <p:nvPr>
            <p:extLst>
              <p:ext uri="{D42A27DB-BD31-4B8C-83A1-F6EECF244321}">
                <p14:modId xmlns:p14="http://schemas.microsoft.com/office/powerpoint/2010/main" val="2677906339"/>
              </p:ext>
            </p:extLst>
          </p:nvPr>
        </p:nvGraphicFramePr>
        <p:xfrm>
          <a:off x="1534695" y="2103120"/>
          <a:ext cx="8377401" cy="3035808"/>
        </p:xfrm>
        <a:graphic>
          <a:graphicData uri="http://schemas.openxmlformats.org/drawingml/2006/table">
            <a:tbl>
              <a:tblPr firstRow="1" firstCol="1" bandRow="1"/>
              <a:tblGrid>
                <a:gridCol w="4565407">
                  <a:extLst>
                    <a:ext uri="{9D8B030D-6E8A-4147-A177-3AD203B41FA5}">
                      <a16:colId xmlns:a16="http://schemas.microsoft.com/office/drawing/2014/main" val="3092363980"/>
                    </a:ext>
                  </a:extLst>
                </a:gridCol>
                <a:gridCol w="1835148">
                  <a:extLst>
                    <a:ext uri="{9D8B030D-6E8A-4147-A177-3AD203B41FA5}">
                      <a16:colId xmlns:a16="http://schemas.microsoft.com/office/drawing/2014/main" val="1066556251"/>
                    </a:ext>
                  </a:extLst>
                </a:gridCol>
                <a:gridCol w="1976846">
                  <a:extLst>
                    <a:ext uri="{9D8B030D-6E8A-4147-A177-3AD203B41FA5}">
                      <a16:colId xmlns:a16="http://schemas.microsoft.com/office/drawing/2014/main" val="1434923149"/>
                    </a:ext>
                  </a:extLst>
                </a:gridCol>
              </a:tblGrid>
              <a:tr h="379476">
                <a:tc>
                  <a:txBody>
                    <a:bodyPr/>
                    <a:lstStyle/>
                    <a:p>
                      <a:pPr>
                        <a:spcAft>
                          <a:spcPts val="0"/>
                        </a:spcAft>
                      </a:pPr>
                      <a:r>
                        <a:rPr lang="fr-FR" sz="2000" b="1" dirty="0">
                          <a:solidFill>
                            <a:srgbClr val="000000"/>
                          </a:solidFill>
                          <a:effectLst/>
                          <a:latin typeface="Calibri" panose="020F0502020204030204" pitchFamily="34" charset="0"/>
                          <a:ea typeface="Times New Roman" panose="02020603050405020304" pitchFamily="18" charset="0"/>
                        </a:rPr>
                        <a:t>RESULTATS </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b="1">
                          <a:solidFill>
                            <a:srgbClr val="FFFFFF"/>
                          </a:solidFill>
                          <a:effectLst/>
                          <a:latin typeface="Calibri" panose="020F0502020204030204" pitchFamily="34" charset="0"/>
                          <a:ea typeface="Times New Roman" panose="02020603050405020304" pitchFamily="18" charset="0"/>
                        </a:rPr>
                        <a:t>2020</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fr-FR" sz="2000" b="1">
                          <a:solidFill>
                            <a:srgbClr val="FFFFFF"/>
                          </a:solidFill>
                          <a:effectLst/>
                          <a:latin typeface="Calibri" panose="020F0502020204030204" pitchFamily="34" charset="0"/>
                          <a:ea typeface="Times New Roman" panose="02020603050405020304" pitchFamily="18" charset="0"/>
                        </a:rPr>
                        <a:t>2019</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065100629"/>
                  </a:ext>
                </a:extLst>
              </a:tr>
              <a:tr h="379476">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Recettes</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938.500,00</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3.897.771,00</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42420"/>
                  </a:ext>
                </a:extLst>
              </a:tr>
              <a:tr h="379476">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Dépenses</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2.188.796,87</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5.086.567,86</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071071"/>
                  </a:ext>
                </a:extLst>
              </a:tr>
              <a:tr h="379476">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Excédent exercice propre</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-1.250.296,87</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-1.188.796,86</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437280"/>
                  </a:ext>
                </a:extLst>
              </a:tr>
              <a:tr h="379476">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Excédent exercices antérieurs</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-70.000,00</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0,00</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389200"/>
                  </a:ext>
                </a:extLst>
              </a:tr>
              <a:tr h="379476">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 </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 </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 </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371579"/>
                  </a:ext>
                </a:extLst>
              </a:tr>
              <a:tr h="379476">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Prélèvements</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solidFill>
                            <a:srgbClr val="000000"/>
                          </a:solidFill>
                          <a:effectLst/>
                          <a:latin typeface="Calibri" panose="020F0502020204030204" pitchFamily="34" charset="0"/>
                          <a:ea typeface="Times New Roman" panose="02020603050405020304" pitchFamily="18" charset="0"/>
                        </a:rPr>
                        <a:t>1.320.296,87</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effectLst/>
                          <a:latin typeface="Calibri" panose="020F0502020204030204" pitchFamily="34" charset="0"/>
                          <a:ea typeface="Times New Roman" panose="02020603050405020304" pitchFamily="18" charset="0"/>
                        </a:rPr>
                        <a:t>1.188.796,86</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140924"/>
                  </a:ext>
                </a:extLst>
              </a:tr>
              <a:tr h="379476">
                <a:tc>
                  <a:txBody>
                    <a:bodyPr/>
                    <a:lstStyle/>
                    <a:p>
                      <a:pPr>
                        <a:spcAft>
                          <a:spcPts val="0"/>
                        </a:spcAft>
                      </a:pPr>
                      <a:r>
                        <a:rPr lang="fr-FR" sz="2000" b="1">
                          <a:solidFill>
                            <a:srgbClr val="000000"/>
                          </a:solidFill>
                          <a:effectLst/>
                          <a:latin typeface="Calibri" panose="020F0502020204030204" pitchFamily="34" charset="0"/>
                          <a:ea typeface="Times New Roman" panose="02020603050405020304" pitchFamily="18" charset="0"/>
                        </a:rPr>
                        <a:t>Résultat général du budget initial</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pPr>
                      <a:r>
                        <a:rPr lang="fr-FR" sz="2000" b="1">
                          <a:solidFill>
                            <a:srgbClr val="000000"/>
                          </a:solidFill>
                          <a:effectLst/>
                          <a:latin typeface="Calibri" panose="020F0502020204030204" pitchFamily="34" charset="0"/>
                          <a:ea typeface="Times New Roman" panose="02020603050405020304" pitchFamily="18" charset="0"/>
                        </a:rPr>
                        <a:t>0,00</a:t>
                      </a:r>
                      <a:endParaRPr lang="fr-BE"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pPr>
                      <a:r>
                        <a:rPr lang="fr-FR" sz="2000" b="1" dirty="0">
                          <a:solidFill>
                            <a:srgbClr val="000000"/>
                          </a:solidFill>
                          <a:effectLst/>
                          <a:latin typeface="Calibri" panose="020F0502020204030204" pitchFamily="34" charset="0"/>
                          <a:ea typeface="Times New Roman" panose="02020603050405020304" pitchFamily="18" charset="0"/>
                        </a:rPr>
                        <a:t>0,00</a:t>
                      </a:r>
                      <a:endParaRPr lang="fr-BE"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16684678"/>
                  </a:ext>
                </a:extLst>
              </a:tr>
            </a:tbl>
          </a:graphicData>
        </a:graphic>
      </p:graphicFrame>
      <p:pic>
        <p:nvPicPr>
          <p:cNvPr id="17410" name="Picture 2" descr="Image associée">
            <a:extLst>
              <a:ext uri="{FF2B5EF4-FFF2-40B4-BE49-F238E27FC236}">
                <a16:creationId xmlns:a16="http://schemas.microsoft.com/office/drawing/2014/main" id="{81117B06-0F9B-42BB-93EE-719097B76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096" y="350306"/>
            <a:ext cx="2009741" cy="133879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ésultat de recherche d'images pour &quot;investissements véhicules voiries&quot;">
            <a:extLst>
              <a:ext uri="{FF2B5EF4-FFF2-40B4-BE49-F238E27FC236}">
                <a16:creationId xmlns:a16="http://schemas.microsoft.com/office/drawing/2014/main" id="{038097C3-2DA2-4984-BE21-02378D618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968" y="5004144"/>
            <a:ext cx="2098674" cy="104933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ésultat de recherche d'images pour &quot;investissements véhicules voiries&quot;">
            <a:extLst>
              <a:ext uri="{FF2B5EF4-FFF2-40B4-BE49-F238E27FC236}">
                <a16:creationId xmlns:a16="http://schemas.microsoft.com/office/drawing/2014/main" id="{0DC66578-C337-4E81-998D-D2818E639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414" y="5564432"/>
            <a:ext cx="1740782" cy="97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96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extraordinaire </a:t>
            </a:r>
          </a:p>
        </p:txBody>
      </p:sp>
      <p:sp>
        <p:nvSpPr>
          <p:cNvPr id="3" name="Espace réservé du pied de page 2">
            <a:extLst>
              <a:ext uri="{FF2B5EF4-FFF2-40B4-BE49-F238E27FC236}">
                <a16:creationId xmlns:a16="http://schemas.microsoft.com/office/drawing/2014/main" id="{45206E9F-04A4-4906-9C24-4A1D693139EE}"/>
              </a:ext>
            </a:extLst>
          </p:cNvPr>
          <p:cNvSpPr>
            <a:spLocks noGrp="1"/>
          </p:cNvSpPr>
          <p:nvPr>
            <p:ph type="ftr" sz="quarter" idx="11"/>
          </p:nvPr>
        </p:nvSpPr>
        <p:spPr/>
        <p:txBody>
          <a:bodyPr/>
          <a:lstStyle/>
          <a:p>
            <a:r>
              <a:rPr lang="en-US"/>
              <a:t>Team Finances </a:t>
            </a:r>
            <a:endParaRPr lang="en-US" dirty="0"/>
          </a:p>
        </p:txBody>
      </p:sp>
      <p:pic>
        <p:nvPicPr>
          <p:cNvPr id="6" name="Image 5">
            <a:extLst>
              <a:ext uri="{FF2B5EF4-FFF2-40B4-BE49-F238E27FC236}">
                <a16:creationId xmlns:a16="http://schemas.microsoft.com/office/drawing/2014/main" id="{6A5577A5-D4B9-4CCA-8FDA-3560DD87EB96}"/>
              </a:ext>
            </a:extLst>
          </p:cNvPr>
          <p:cNvPicPr>
            <a:picLocks noChangeAspect="1"/>
          </p:cNvPicPr>
          <p:nvPr/>
        </p:nvPicPr>
        <p:blipFill>
          <a:blip r:embed="rId2"/>
          <a:stretch>
            <a:fillRect/>
          </a:stretch>
        </p:blipFill>
        <p:spPr>
          <a:xfrm>
            <a:off x="1772364" y="2019765"/>
            <a:ext cx="9735652" cy="3146595"/>
          </a:xfrm>
          <a:prstGeom prst="rect">
            <a:avLst/>
          </a:prstGeom>
        </p:spPr>
      </p:pic>
    </p:spTree>
    <p:extLst>
      <p:ext uri="{BB962C8B-B14F-4D97-AF65-F5344CB8AC3E}">
        <p14:creationId xmlns:p14="http://schemas.microsoft.com/office/powerpoint/2010/main" val="379055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5206E9F-04A4-4906-9C24-4A1D693139EE}"/>
              </a:ext>
            </a:extLst>
          </p:cNvPr>
          <p:cNvSpPr>
            <a:spLocks noGrp="1"/>
          </p:cNvSpPr>
          <p:nvPr>
            <p:ph type="ftr" sz="quarter" idx="11"/>
          </p:nvPr>
        </p:nvSpPr>
        <p:spPr/>
        <p:txBody>
          <a:bodyPr/>
          <a:lstStyle/>
          <a:p>
            <a:r>
              <a:rPr lang="en-US"/>
              <a:t>Team Finances </a:t>
            </a:r>
            <a:endParaRPr lang="en-US" dirty="0"/>
          </a:p>
        </p:txBody>
      </p:sp>
      <p:graphicFrame>
        <p:nvGraphicFramePr>
          <p:cNvPr id="5" name="Tableau 4">
            <a:extLst>
              <a:ext uri="{FF2B5EF4-FFF2-40B4-BE49-F238E27FC236}">
                <a16:creationId xmlns:a16="http://schemas.microsoft.com/office/drawing/2014/main" id="{224B6740-CB52-4AD5-B6D2-DE7A19C832D3}"/>
              </a:ext>
            </a:extLst>
          </p:cNvPr>
          <p:cNvGraphicFramePr>
            <a:graphicFrameLocks noGrp="1"/>
          </p:cNvGraphicFramePr>
          <p:nvPr>
            <p:extLst>
              <p:ext uri="{D42A27DB-BD31-4B8C-83A1-F6EECF244321}">
                <p14:modId xmlns:p14="http://schemas.microsoft.com/office/powerpoint/2010/main" val="3368590399"/>
              </p:ext>
            </p:extLst>
          </p:nvPr>
        </p:nvGraphicFramePr>
        <p:xfrm>
          <a:off x="2798064" y="329307"/>
          <a:ext cx="7443217" cy="5595510"/>
        </p:xfrm>
        <a:graphic>
          <a:graphicData uri="http://schemas.openxmlformats.org/drawingml/2006/table">
            <a:tbl>
              <a:tblPr/>
              <a:tblGrid>
                <a:gridCol w="978397">
                  <a:extLst>
                    <a:ext uri="{9D8B030D-6E8A-4147-A177-3AD203B41FA5}">
                      <a16:colId xmlns:a16="http://schemas.microsoft.com/office/drawing/2014/main" val="1157827300"/>
                    </a:ext>
                  </a:extLst>
                </a:gridCol>
                <a:gridCol w="469291">
                  <a:extLst>
                    <a:ext uri="{9D8B030D-6E8A-4147-A177-3AD203B41FA5}">
                      <a16:colId xmlns:a16="http://schemas.microsoft.com/office/drawing/2014/main" val="753366240"/>
                    </a:ext>
                  </a:extLst>
                </a:gridCol>
                <a:gridCol w="588745">
                  <a:extLst>
                    <a:ext uri="{9D8B030D-6E8A-4147-A177-3AD203B41FA5}">
                      <a16:colId xmlns:a16="http://schemas.microsoft.com/office/drawing/2014/main" val="2046471139"/>
                    </a:ext>
                  </a:extLst>
                </a:gridCol>
                <a:gridCol w="3856707">
                  <a:extLst>
                    <a:ext uri="{9D8B030D-6E8A-4147-A177-3AD203B41FA5}">
                      <a16:colId xmlns:a16="http://schemas.microsoft.com/office/drawing/2014/main" val="3211661567"/>
                    </a:ext>
                  </a:extLst>
                </a:gridCol>
                <a:gridCol w="810590">
                  <a:extLst>
                    <a:ext uri="{9D8B030D-6E8A-4147-A177-3AD203B41FA5}">
                      <a16:colId xmlns:a16="http://schemas.microsoft.com/office/drawing/2014/main" val="856794351"/>
                    </a:ext>
                  </a:extLst>
                </a:gridCol>
                <a:gridCol w="739487">
                  <a:extLst>
                    <a:ext uri="{9D8B030D-6E8A-4147-A177-3AD203B41FA5}">
                      <a16:colId xmlns:a16="http://schemas.microsoft.com/office/drawing/2014/main" val="1760001596"/>
                    </a:ext>
                  </a:extLst>
                </a:gridCol>
              </a:tblGrid>
              <a:tr h="150170">
                <a:tc>
                  <a:txBody>
                    <a:bodyPr/>
                    <a:lstStyle/>
                    <a:p>
                      <a:pPr algn="ctr" fontAlgn="b"/>
                      <a:r>
                        <a:rPr lang="fr-BE" sz="500" b="0"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rowSpan="4" gridSpan="2">
                  <a:txBody>
                    <a:bodyPr/>
                    <a:lstStyle/>
                    <a:p>
                      <a:pPr algn="ctr" fontAlgn="ctr"/>
                      <a:r>
                        <a:rPr lang="fr-BE" sz="900" b="1" i="0" u="none" strike="noStrike" dirty="0">
                          <a:solidFill>
                            <a:srgbClr val="993366"/>
                          </a:solidFill>
                          <a:effectLst/>
                          <a:latin typeface="Arial Narrow" panose="020B0606020202030204" pitchFamily="34" charset="0"/>
                        </a:rPr>
                        <a:t>n° PROJETS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4" hMerge="1">
                  <a:txBody>
                    <a:bodyPr/>
                    <a:lstStyle/>
                    <a:p>
                      <a:endParaRPr lang="fr-BE"/>
                    </a:p>
                  </a:txBody>
                  <a:tcPr/>
                </a:tc>
                <a:tc>
                  <a:txBody>
                    <a:bodyPr/>
                    <a:lstStyle/>
                    <a:p>
                      <a:pPr algn="ctr" fontAlgn="b"/>
                      <a:r>
                        <a:rPr lang="fr-BE" sz="5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fr-BE" sz="5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fr-BE" sz="5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821721372"/>
                  </a:ext>
                </a:extLst>
              </a:tr>
              <a:tr h="370420">
                <a:tc>
                  <a:txBody>
                    <a:bodyPr/>
                    <a:lstStyle/>
                    <a:p>
                      <a:pPr algn="ctr" fontAlgn="b"/>
                      <a:r>
                        <a:rPr lang="fr-BE" sz="900" b="0" i="0" u="none" strike="noStrike" dirty="0">
                          <a:effectLst/>
                          <a:latin typeface="Arial Narrow" panose="020B0606020202030204" pitchFamily="34" charset="0"/>
                        </a:rPr>
                        <a:t>Articles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gridSpan="2" vMerge="1">
                  <a:txBody>
                    <a:bodyPr/>
                    <a:lstStyle/>
                    <a:p>
                      <a:endParaRPr lang="fr-BE"/>
                    </a:p>
                  </a:txBody>
                  <a:tcPr/>
                </a:tc>
                <a:tc hMerge="1" vMerge="1">
                  <a:txBody>
                    <a:bodyPr/>
                    <a:lstStyle/>
                    <a:p>
                      <a:endParaRPr lang="fr-BE"/>
                    </a:p>
                  </a:txBody>
                  <a:tcPr/>
                </a:tc>
                <a:tc>
                  <a:txBody>
                    <a:bodyPr/>
                    <a:lstStyle/>
                    <a:p>
                      <a:pPr algn="ctr" fontAlgn="b"/>
                      <a:r>
                        <a:rPr lang="fr-BE" sz="900" b="0" i="0" u="none" strike="noStrike" dirty="0">
                          <a:effectLst/>
                          <a:latin typeface="Arial Narrow" panose="020B0606020202030204" pitchFamily="34" charset="0"/>
                        </a:rPr>
                        <a:t>Libellés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BE" sz="900" b="0" i="0" u="none" strike="noStrike">
                          <a:effectLst/>
                          <a:latin typeface="Arial Narrow" panose="020B0606020202030204" pitchFamily="34" charset="0"/>
                        </a:rPr>
                        <a:t>Montants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b"/>
                      <a:r>
                        <a:rPr lang="fr-BE" sz="900" b="0" i="0" u="none" strike="noStrike">
                          <a:effectLst/>
                          <a:latin typeface="Arial Narrow" panose="020B0606020202030204" pitchFamily="34" charset="0"/>
                        </a:rPr>
                        <a:t>Emp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3704771210"/>
                  </a:ext>
                </a:extLst>
              </a:tr>
              <a:tr h="85096">
                <a:tc>
                  <a:txBody>
                    <a:bodyPr/>
                    <a:lstStyle/>
                    <a:p>
                      <a:pPr algn="l" fontAlgn="b"/>
                      <a:r>
                        <a:rPr lang="fr-BE" sz="9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gridSpan="2" vMerge="1">
                  <a:txBody>
                    <a:bodyPr/>
                    <a:lstStyle/>
                    <a:p>
                      <a:endParaRPr lang="fr-BE"/>
                    </a:p>
                  </a:txBody>
                  <a:tcPr/>
                </a:tc>
                <a:tc hMerge="1" vMerge="1">
                  <a:txBody>
                    <a:bodyPr/>
                    <a:lstStyle/>
                    <a:p>
                      <a:endParaRPr lang="fr-BE"/>
                    </a:p>
                  </a:txBody>
                  <a:tcPr/>
                </a:tc>
                <a:tc>
                  <a:txBody>
                    <a:bodyPr/>
                    <a:lstStyle/>
                    <a:p>
                      <a:pPr algn="l" fontAlgn="b"/>
                      <a:r>
                        <a:rPr lang="fr-BE" sz="900" b="0"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BE" sz="9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b"/>
                      <a:r>
                        <a:rPr lang="fr-BE" sz="900" b="0" i="0" u="none" strike="noStrike">
                          <a:effectLst/>
                          <a:latin typeface="Arial Narrow" panose="020B0606020202030204" pitchFamily="34" charset="0"/>
                        </a:rPr>
                        <a:t>P.C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2807988607"/>
                  </a:ext>
                </a:extLst>
              </a:tr>
              <a:tr h="0">
                <a:tc>
                  <a:txBody>
                    <a:bodyPr/>
                    <a:lstStyle/>
                    <a:p>
                      <a:pPr algn="ctr" fontAlgn="b"/>
                      <a:r>
                        <a:rPr lang="fr-BE" sz="9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gridSpan="2" vMerge="1">
                  <a:txBody>
                    <a:bodyPr/>
                    <a:lstStyle/>
                    <a:p>
                      <a:endParaRPr lang="fr-BE"/>
                    </a:p>
                  </a:txBody>
                  <a:tcPr/>
                </a:tc>
                <a:tc hMerge="1" vMerge="1">
                  <a:txBody>
                    <a:bodyPr/>
                    <a:lstStyle/>
                    <a:p>
                      <a:endParaRPr lang="fr-BE"/>
                    </a:p>
                  </a:txBody>
                  <a:tcPr/>
                </a:tc>
                <a:tc>
                  <a:txBody>
                    <a:bodyPr/>
                    <a:lstStyle/>
                    <a:p>
                      <a:pPr algn="ctr" fontAlgn="b"/>
                      <a:r>
                        <a:rPr lang="fr-BE" sz="900" b="0"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BE" sz="9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fr-BE" sz="9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365282274"/>
                  </a:ext>
                </a:extLst>
              </a:tr>
              <a:tr h="85096">
                <a:tc>
                  <a:txBody>
                    <a:bodyPr/>
                    <a:lstStyle/>
                    <a:p>
                      <a:pPr algn="l" fontAlgn="b"/>
                      <a:r>
                        <a:rPr lang="fr-BE" sz="900" b="0" i="0" u="none" strike="noStrike">
                          <a:solidFill>
                            <a:srgbClr val="000000"/>
                          </a:solidFill>
                          <a:effectLst/>
                          <a:latin typeface="Arial Narrow" panose="020B0606020202030204" pitchFamily="34" charset="0"/>
                        </a:rPr>
                        <a:t>100/733-60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err="1">
                          <a:solidFill>
                            <a:srgbClr val="000000"/>
                          </a:solidFill>
                          <a:effectLst/>
                          <a:latin typeface="Arial Narrow" panose="020B0606020202030204" pitchFamily="34" charset="0"/>
                        </a:rPr>
                        <a:t>Hono</a:t>
                      </a:r>
                      <a:r>
                        <a:rPr lang="fr-BE" sz="900" b="0" i="0" u="none" strike="noStrike" dirty="0">
                          <a:solidFill>
                            <a:srgbClr val="000000"/>
                          </a:solidFill>
                          <a:effectLst/>
                          <a:latin typeface="Arial Narrow" panose="020B0606020202030204" pitchFamily="34" charset="0"/>
                        </a:rPr>
                        <a:t> diverses études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60.000,00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772873"/>
                  </a:ext>
                </a:extLst>
              </a:tr>
              <a:tr h="85096">
                <a:tc>
                  <a:txBody>
                    <a:bodyPr/>
                    <a:lstStyle/>
                    <a:p>
                      <a:pPr algn="l" fontAlgn="b"/>
                      <a:r>
                        <a:rPr lang="fr-BE" sz="900" b="0" i="0" u="none" strike="noStrike">
                          <a:solidFill>
                            <a:srgbClr val="000000"/>
                          </a:solidFill>
                          <a:effectLst/>
                          <a:latin typeface="Arial Narrow" panose="020B0606020202030204" pitchFamily="34" charset="0"/>
                        </a:rPr>
                        <a:t>100/747-60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Etude d' organisation administrative et de gestion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32.500,00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359182"/>
                  </a:ext>
                </a:extLst>
              </a:tr>
              <a:tr h="85096">
                <a:tc>
                  <a:txBody>
                    <a:bodyPr/>
                    <a:lstStyle/>
                    <a:p>
                      <a:pPr algn="l" fontAlgn="b"/>
                      <a:r>
                        <a:rPr lang="fr-BE" sz="900" b="0" i="0" u="none" strike="noStrike">
                          <a:solidFill>
                            <a:srgbClr val="000000"/>
                          </a:solidFill>
                          <a:effectLst/>
                          <a:latin typeface="Arial Narrow" panose="020B0606020202030204" pitchFamily="34" charset="0"/>
                        </a:rPr>
                        <a:t>104/724-60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Equipement et maintenance extra s/bâtiment MC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215967"/>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406279"/>
                  </a:ext>
                </a:extLst>
              </a:tr>
              <a:tr h="85096">
                <a:tc>
                  <a:txBody>
                    <a:bodyPr/>
                    <a:lstStyle/>
                    <a:p>
                      <a:pPr algn="l" fontAlgn="b"/>
                      <a:r>
                        <a:rPr lang="fr-BE" sz="900" b="0" i="0" u="none" strike="noStrike">
                          <a:solidFill>
                            <a:srgbClr val="000000"/>
                          </a:solidFill>
                          <a:effectLst/>
                          <a:latin typeface="Arial Narrow" panose="020B0606020202030204" pitchFamily="34" charset="0"/>
                        </a:rPr>
                        <a:t>104/725-60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Maintenance terrain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323825"/>
                  </a:ext>
                </a:extLst>
              </a:tr>
              <a:tr h="85096">
                <a:tc>
                  <a:txBody>
                    <a:bodyPr/>
                    <a:lstStyle/>
                    <a:p>
                      <a:pPr algn="l" fontAlgn="b"/>
                      <a:r>
                        <a:rPr lang="fr-BE" sz="900" b="0" i="0" u="none" strike="noStrike">
                          <a:solidFill>
                            <a:srgbClr val="000000"/>
                          </a:solidFill>
                          <a:effectLst/>
                          <a:latin typeface="Arial Narrow" panose="020B0606020202030204" pitchFamily="34" charset="0"/>
                        </a:rPr>
                        <a:t>104/741-98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Mobiliers divers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097888"/>
                  </a:ext>
                </a:extLst>
              </a:tr>
              <a:tr h="85096">
                <a:tc>
                  <a:txBody>
                    <a:bodyPr/>
                    <a:lstStyle/>
                    <a:p>
                      <a:pPr algn="l" fontAlgn="b"/>
                      <a:r>
                        <a:rPr lang="fr-BE" sz="900" b="0" i="0" u="none" strike="noStrike">
                          <a:solidFill>
                            <a:srgbClr val="000000"/>
                          </a:solidFill>
                          <a:effectLst/>
                          <a:latin typeface="Arial Narrow" panose="020B0606020202030204" pitchFamily="34" charset="0"/>
                        </a:rPr>
                        <a:t>104/742-53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Investissements informatiques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37.500,00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334292"/>
                  </a:ext>
                </a:extLst>
              </a:tr>
              <a:tr h="85096">
                <a:tc>
                  <a:txBody>
                    <a:bodyPr/>
                    <a:lstStyle/>
                    <a:p>
                      <a:pPr algn="l" fontAlgn="b"/>
                      <a:r>
                        <a:rPr lang="fr-BE" sz="900" b="0" i="0" u="none" strike="noStrike">
                          <a:solidFill>
                            <a:srgbClr val="000000"/>
                          </a:solidFill>
                          <a:effectLst/>
                          <a:latin typeface="Arial Narrow" panose="020B0606020202030204" pitchFamily="34" charset="0"/>
                        </a:rPr>
                        <a:t>104/749-98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Investissements divers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367886"/>
                  </a:ext>
                </a:extLst>
              </a:tr>
              <a:tr h="85096">
                <a:tc>
                  <a:txBody>
                    <a:bodyPr/>
                    <a:lstStyle/>
                    <a:p>
                      <a:pPr algn="l" fontAlgn="b"/>
                      <a:r>
                        <a:rPr lang="fr-BE" sz="900" b="0" i="0" u="none" strike="noStrike">
                          <a:solidFill>
                            <a:srgbClr val="000000"/>
                          </a:solidFill>
                          <a:effectLst/>
                          <a:latin typeface="Arial Narrow" panose="020B0606020202030204" pitchFamily="34" charset="0"/>
                        </a:rPr>
                        <a:t>12401/724-60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Maintenance extraordinaire patrimoine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827263"/>
                  </a:ext>
                </a:extLst>
              </a:tr>
              <a:tr h="85096">
                <a:tc>
                  <a:txBody>
                    <a:bodyPr/>
                    <a:lstStyle/>
                    <a:p>
                      <a:pPr algn="l" fontAlgn="b"/>
                      <a:r>
                        <a:rPr lang="fr-BE" sz="900" b="0" i="0" u="none" strike="noStrike">
                          <a:solidFill>
                            <a:srgbClr val="000000"/>
                          </a:solidFill>
                          <a:effectLst/>
                          <a:latin typeface="Arial Narrow" panose="020B0606020202030204" pitchFamily="34" charset="0"/>
                        </a:rPr>
                        <a:t>124/725-60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err="1">
                          <a:solidFill>
                            <a:srgbClr val="000000"/>
                          </a:solidFill>
                          <a:effectLst/>
                          <a:latin typeface="Arial Narrow" panose="020B0606020202030204" pitchFamily="34" charset="0"/>
                        </a:rPr>
                        <a:t>Equip,maintenance</a:t>
                      </a:r>
                      <a:r>
                        <a:rPr lang="fr-BE" sz="900" b="0" i="0" u="none" strike="noStrike" dirty="0">
                          <a:solidFill>
                            <a:srgbClr val="000000"/>
                          </a:solidFill>
                          <a:effectLst/>
                          <a:latin typeface="Arial Narrow" panose="020B0606020202030204" pitchFamily="34" charset="0"/>
                        </a:rPr>
                        <a:t> &amp; </a:t>
                      </a:r>
                      <a:r>
                        <a:rPr lang="fr-BE" sz="900" b="0" i="0" u="none" strike="noStrike" dirty="0" err="1">
                          <a:solidFill>
                            <a:srgbClr val="000000"/>
                          </a:solidFill>
                          <a:effectLst/>
                          <a:latin typeface="Arial Narrow" panose="020B0606020202030204" pitchFamily="34" charset="0"/>
                        </a:rPr>
                        <a:t>aménag</a:t>
                      </a:r>
                      <a:r>
                        <a:rPr lang="fr-BE" sz="900" b="0" i="0" u="none" strike="noStrike" dirty="0">
                          <a:solidFill>
                            <a:srgbClr val="000000"/>
                          </a:solidFill>
                          <a:effectLst/>
                          <a:latin typeface="Arial Narrow" panose="020B0606020202030204" pitchFamily="34" charset="0"/>
                        </a:rPr>
                        <a:t> extraordinaire s/terrain patrimoine communal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5.625,00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854256"/>
                  </a:ext>
                </a:extLst>
              </a:tr>
              <a:tr h="85096">
                <a:tc>
                  <a:txBody>
                    <a:bodyPr/>
                    <a:lstStyle/>
                    <a:p>
                      <a:pPr algn="l" fontAlgn="b"/>
                      <a:r>
                        <a:rPr lang="fr-BE" sz="900" b="0" i="0" u="none" strike="noStrike">
                          <a:solidFill>
                            <a:srgbClr val="000000"/>
                          </a:solidFill>
                          <a:effectLst/>
                          <a:latin typeface="Arial Narrow" panose="020B0606020202030204" pitchFamily="34" charset="0"/>
                        </a:rPr>
                        <a:t>124/749-51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Achat œuvres d'art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14.500,00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224180"/>
                  </a:ext>
                </a:extLst>
              </a:tr>
              <a:tr h="85096">
                <a:tc>
                  <a:txBody>
                    <a:bodyPr/>
                    <a:lstStyle/>
                    <a:p>
                      <a:pPr algn="l" fontAlgn="b"/>
                      <a:r>
                        <a:rPr lang="fr-BE" sz="900" b="0" i="0" u="none" strike="noStrike">
                          <a:solidFill>
                            <a:srgbClr val="000000"/>
                          </a:solidFill>
                          <a:effectLst/>
                          <a:latin typeface="Arial Narrow" panose="020B0606020202030204" pitchFamily="34" charset="0"/>
                        </a:rPr>
                        <a:t>124/749-98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Investissements énergétiques ( bâtiments communaux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646856"/>
                  </a:ext>
                </a:extLst>
              </a:tr>
              <a:tr h="85096">
                <a:tc>
                  <a:txBody>
                    <a:bodyPr/>
                    <a:lstStyle/>
                    <a:p>
                      <a:pPr algn="l" fontAlgn="b"/>
                      <a:r>
                        <a:rPr lang="fr-BE" sz="900" b="0" i="0" u="none" strike="noStrike">
                          <a:solidFill>
                            <a:srgbClr val="000000"/>
                          </a:solidFill>
                          <a:effectLst/>
                          <a:latin typeface="Arial Narrow" panose="020B0606020202030204" pitchFamily="34" charset="0"/>
                        </a:rPr>
                        <a:t>42101/723-60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err="1">
                          <a:solidFill>
                            <a:srgbClr val="000000"/>
                          </a:solidFill>
                          <a:effectLst/>
                          <a:latin typeface="Arial Narrow" panose="020B0606020202030204" pitchFamily="34" charset="0"/>
                        </a:rPr>
                        <a:t>Hono</a:t>
                      </a:r>
                      <a:r>
                        <a:rPr lang="fr-BE" sz="900" b="0" i="0" u="none" strike="noStrike" dirty="0">
                          <a:solidFill>
                            <a:srgbClr val="000000"/>
                          </a:solidFill>
                          <a:effectLst/>
                          <a:latin typeface="Arial Narrow" panose="020B0606020202030204" pitchFamily="34" charset="0"/>
                        </a:rPr>
                        <a:t> extension dépôt communal(menuiserie) PIC 2019-2021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321219"/>
                  </a:ext>
                </a:extLst>
              </a:tr>
              <a:tr h="85096">
                <a:tc>
                  <a:txBody>
                    <a:bodyPr/>
                    <a:lstStyle/>
                    <a:p>
                      <a:pPr algn="l" fontAlgn="b"/>
                      <a:r>
                        <a:rPr lang="fr-BE" sz="900" b="0" i="0" u="none" strike="noStrike">
                          <a:solidFill>
                            <a:srgbClr val="000000"/>
                          </a:solidFill>
                          <a:effectLst/>
                          <a:latin typeface="Arial Narrow" panose="020B0606020202030204" pitchFamily="34" charset="0"/>
                        </a:rPr>
                        <a:t>421/724-60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Equipement et Maintenance extra bâtiment dépôt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436594"/>
                  </a:ext>
                </a:extLst>
              </a:tr>
              <a:tr h="85096">
                <a:tc>
                  <a:txBody>
                    <a:bodyPr/>
                    <a:lstStyle/>
                    <a:p>
                      <a:pPr algn="l" fontAlgn="b"/>
                      <a:r>
                        <a:rPr lang="fr-BE" sz="900" b="0" i="0" u="none" strike="noStrike">
                          <a:solidFill>
                            <a:srgbClr val="000000"/>
                          </a:solidFill>
                          <a:effectLst/>
                          <a:latin typeface="Arial Narrow" panose="020B0606020202030204" pitchFamily="34" charset="0"/>
                        </a:rPr>
                        <a:t>421/725-60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Equipement et maintenance s/terrain dépôt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892939"/>
                  </a:ext>
                </a:extLst>
              </a:tr>
              <a:tr h="85096">
                <a:tc>
                  <a:txBody>
                    <a:bodyPr/>
                    <a:lstStyle/>
                    <a:p>
                      <a:pPr algn="l" fontAlgn="b"/>
                      <a:r>
                        <a:rPr lang="fr-BE" sz="900" b="0" i="0" u="none" strike="noStrike">
                          <a:solidFill>
                            <a:srgbClr val="000000"/>
                          </a:solidFill>
                          <a:effectLst/>
                          <a:latin typeface="Arial Narrow" panose="020B0606020202030204" pitchFamily="34" charset="0"/>
                        </a:rPr>
                        <a:t>42101/731-60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900" b="1" i="0" u="none" strike="noStrike">
                          <a:solidFill>
                            <a:srgbClr val="000000"/>
                          </a:solidFill>
                          <a:effectLst/>
                          <a:latin typeface="Arial Narrow" panose="020B0606020202030204" pitchFamily="34" charset="0"/>
                        </a:rPr>
                        <a:t>0015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900" b="0" i="0" u="none" strike="noStrike" dirty="0">
                          <a:solidFill>
                            <a:srgbClr val="000000"/>
                          </a:solidFill>
                          <a:effectLst/>
                          <a:latin typeface="Arial Narrow" panose="020B0606020202030204" pitchFamily="34" charset="0"/>
                        </a:rPr>
                        <a:t>Travaux + </a:t>
                      </a:r>
                      <a:r>
                        <a:rPr lang="fr-BE" sz="900" b="0" i="0" u="none" strike="noStrike" dirty="0" err="1">
                          <a:solidFill>
                            <a:srgbClr val="000000"/>
                          </a:solidFill>
                          <a:effectLst/>
                          <a:latin typeface="Arial Narrow" panose="020B0606020202030204" pitchFamily="34" charset="0"/>
                        </a:rPr>
                        <a:t>Hono</a:t>
                      </a:r>
                      <a:r>
                        <a:rPr lang="fr-BE" sz="900" b="0" i="0" u="none" strike="noStrike" dirty="0">
                          <a:solidFill>
                            <a:srgbClr val="000000"/>
                          </a:solidFill>
                          <a:effectLst/>
                          <a:latin typeface="Arial Narrow" panose="020B0606020202030204" pitchFamily="34" charset="0"/>
                        </a:rPr>
                        <a:t> </a:t>
                      </a:r>
                      <a:r>
                        <a:rPr lang="fr-BE" sz="900" b="0" i="0" u="none" strike="noStrike" dirty="0" err="1">
                          <a:solidFill>
                            <a:srgbClr val="000000"/>
                          </a:solidFill>
                          <a:effectLst/>
                          <a:latin typeface="Arial Narrow" panose="020B0606020202030204" pitchFamily="34" charset="0"/>
                        </a:rPr>
                        <a:t>séc</a:t>
                      </a:r>
                      <a:r>
                        <a:rPr lang="fr-BE" sz="900" b="0" i="0" u="none" strike="noStrike" dirty="0">
                          <a:solidFill>
                            <a:srgbClr val="000000"/>
                          </a:solidFill>
                          <a:effectLst/>
                          <a:latin typeface="Arial Narrow" panose="020B0606020202030204" pitchFamily="34" charset="0"/>
                        </a:rPr>
                        <a:t> </a:t>
                      </a:r>
                      <a:r>
                        <a:rPr lang="fr-BE" sz="900" b="0" i="0" u="none" strike="noStrike" dirty="0" err="1">
                          <a:solidFill>
                            <a:srgbClr val="000000"/>
                          </a:solidFill>
                          <a:effectLst/>
                          <a:latin typeface="Arial Narrow" panose="020B0606020202030204" pitchFamily="34" charset="0"/>
                        </a:rPr>
                        <a:t>Aménag</a:t>
                      </a:r>
                      <a:r>
                        <a:rPr lang="fr-BE" sz="900" b="0" i="0" u="none" strike="noStrike" dirty="0">
                          <a:solidFill>
                            <a:srgbClr val="000000"/>
                          </a:solidFill>
                          <a:effectLst/>
                          <a:latin typeface="Arial Narrow" panose="020B0606020202030204" pitchFamily="34" charset="0"/>
                        </a:rPr>
                        <a:t>. piste </a:t>
                      </a:r>
                      <a:r>
                        <a:rPr lang="fr-BE" sz="900" b="0" i="0" u="none" strike="noStrike" dirty="0" err="1">
                          <a:solidFill>
                            <a:srgbClr val="000000"/>
                          </a:solidFill>
                          <a:effectLst/>
                          <a:latin typeface="Arial Narrow" panose="020B0606020202030204" pitchFamily="34" charset="0"/>
                        </a:rPr>
                        <a:t>cyclabe</a:t>
                      </a:r>
                      <a:r>
                        <a:rPr lang="fr-BE" sz="900" b="0" i="0" u="none" strike="noStrike" dirty="0">
                          <a:solidFill>
                            <a:srgbClr val="000000"/>
                          </a:solidFill>
                          <a:effectLst/>
                          <a:latin typeface="Arial Narrow" panose="020B0606020202030204" pitchFamily="34" charset="0"/>
                        </a:rPr>
                        <a:t> Chemin </a:t>
                      </a:r>
                      <a:r>
                        <a:rPr lang="fr-BE" sz="900" b="0" i="0" u="none" strike="noStrike" dirty="0" err="1">
                          <a:solidFill>
                            <a:srgbClr val="000000"/>
                          </a:solidFill>
                          <a:effectLst/>
                          <a:latin typeface="Arial Narrow" panose="020B0606020202030204" pitchFamily="34" charset="0"/>
                        </a:rPr>
                        <a:t>gaillemarde</a:t>
                      </a:r>
                      <a:r>
                        <a:rPr lang="fr-BE" sz="900" b="0" i="0" u="none" strike="noStrike" dirty="0">
                          <a:solidFill>
                            <a:srgbClr val="000000"/>
                          </a:solidFill>
                          <a:effectLst/>
                          <a:latin typeface="Arial Narrow" panose="020B0606020202030204" pitchFamily="34" charset="0"/>
                        </a:rPr>
                        <a:t> (crédit </a:t>
                      </a:r>
                      <a:r>
                        <a:rPr lang="fr-BE" sz="900" b="0" i="0" u="none" strike="noStrike" dirty="0" err="1">
                          <a:solidFill>
                            <a:srgbClr val="000000"/>
                          </a:solidFill>
                          <a:effectLst/>
                          <a:latin typeface="Arial Narrow" panose="020B0606020202030204" pitchFamily="34" charset="0"/>
                        </a:rPr>
                        <a:t>impuls</a:t>
                      </a:r>
                      <a:r>
                        <a:rPr lang="fr-BE" sz="900" b="0" i="0" u="none" strike="noStrike" dirty="0">
                          <a:solidFill>
                            <a:srgbClr val="000000"/>
                          </a:solidFill>
                          <a:effectLst/>
                          <a:latin typeface="Arial Narrow" panose="020B0606020202030204" pitchFamily="34" charset="0"/>
                        </a:rPr>
                        <a:t>° SPW)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80.000,00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849635"/>
                  </a:ext>
                </a:extLst>
              </a:tr>
              <a:tr h="85096">
                <a:tc>
                  <a:txBody>
                    <a:bodyPr/>
                    <a:lstStyle/>
                    <a:p>
                      <a:pPr algn="l" fontAlgn="b"/>
                      <a:r>
                        <a:rPr lang="fr-BE" sz="900" b="0" i="0" u="none" strike="noStrike">
                          <a:solidFill>
                            <a:srgbClr val="000000"/>
                          </a:solidFill>
                          <a:effectLst/>
                          <a:latin typeface="Arial Narrow" panose="020B0606020202030204" pitchFamily="34" charset="0"/>
                        </a:rPr>
                        <a:t>42103/731-60/2019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900" b="1" i="0" u="none" strike="noStrike">
                          <a:solidFill>
                            <a:srgbClr val="000000"/>
                          </a:solidFill>
                          <a:effectLst/>
                          <a:latin typeface="Arial Narrow" panose="020B0606020202030204" pitchFamily="34" charset="0"/>
                        </a:rPr>
                        <a:t>0074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900" b="0" i="0" u="none" strike="noStrike" dirty="0">
                          <a:solidFill>
                            <a:srgbClr val="000000"/>
                          </a:solidFill>
                          <a:effectLst/>
                          <a:latin typeface="Arial Narrow" panose="020B0606020202030204" pitchFamily="34" charset="0"/>
                        </a:rPr>
                        <a:t>Travaux amélioration Place communale (Espace convivialité)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486098"/>
                  </a:ext>
                </a:extLst>
              </a:tr>
              <a:tr h="85096">
                <a:tc>
                  <a:txBody>
                    <a:bodyPr/>
                    <a:lstStyle/>
                    <a:p>
                      <a:pPr algn="l" fontAlgn="b"/>
                      <a:r>
                        <a:rPr lang="fr-BE" sz="900" b="0" i="0" u="none" strike="noStrike">
                          <a:solidFill>
                            <a:srgbClr val="000000"/>
                          </a:solidFill>
                          <a:effectLst/>
                          <a:latin typeface="Arial Narrow" panose="020B0606020202030204" pitchFamily="34" charset="0"/>
                        </a:rPr>
                        <a:t>42105/731-60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err="1">
                          <a:solidFill>
                            <a:srgbClr val="000000"/>
                          </a:solidFill>
                          <a:effectLst/>
                          <a:latin typeface="Arial Narrow" panose="020B0606020202030204" pitchFamily="34" charset="0"/>
                        </a:rPr>
                        <a:t>Hono</a:t>
                      </a:r>
                      <a:r>
                        <a:rPr lang="fr-BE" sz="900" b="0" i="0" u="none" strike="noStrike" dirty="0">
                          <a:solidFill>
                            <a:srgbClr val="000000"/>
                          </a:solidFill>
                          <a:effectLst/>
                          <a:latin typeface="Arial Narrow" panose="020B0606020202030204" pitchFamily="34" charset="0"/>
                        </a:rPr>
                        <a:t> aménagement rue de la Grotte (PIC 2019-2021)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021567"/>
                  </a:ext>
                </a:extLst>
              </a:tr>
              <a:tr h="85096">
                <a:tc>
                  <a:txBody>
                    <a:bodyPr/>
                    <a:lstStyle/>
                    <a:p>
                      <a:pPr algn="l" fontAlgn="b"/>
                      <a:r>
                        <a:rPr lang="fr-BE" sz="900" b="0" i="0" u="none" strike="noStrike">
                          <a:solidFill>
                            <a:srgbClr val="000000"/>
                          </a:solidFill>
                          <a:effectLst/>
                          <a:latin typeface="Arial Narrow" panose="020B0606020202030204" pitchFamily="34" charset="0"/>
                        </a:rPr>
                        <a:t>421/735-60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Entretien extraordinaire accessoires de voirie (Hydrants)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798286"/>
                  </a:ext>
                </a:extLst>
              </a:tr>
              <a:tr h="85096">
                <a:tc>
                  <a:txBody>
                    <a:bodyPr/>
                    <a:lstStyle/>
                    <a:p>
                      <a:pPr algn="l" fontAlgn="b"/>
                      <a:r>
                        <a:rPr lang="fr-BE" sz="900" b="0" i="0" u="none" strike="noStrike">
                          <a:solidFill>
                            <a:srgbClr val="000000"/>
                          </a:solidFill>
                          <a:effectLst/>
                          <a:latin typeface="Arial Narrow" panose="020B0606020202030204" pitchFamily="34" charset="0"/>
                        </a:rPr>
                        <a:t>42101/735-60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Réfections/entretiens/aménagement extraordinaire de voirie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a:solidFill>
                            <a:srgbClr val="000000"/>
                          </a:solidFill>
                          <a:effectLst/>
                          <a:latin typeface="Arial Narrow" panose="020B0606020202030204" pitchFamily="34" charset="0"/>
                        </a:rPr>
                        <a:t>150.000,00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28582"/>
                  </a:ext>
                </a:extLst>
              </a:tr>
              <a:tr h="85096">
                <a:tc>
                  <a:txBody>
                    <a:bodyPr/>
                    <a:lstStyle/>
                    <a:p>
                      <a:pPr algn="l" fontAlgn="b"/>
                      <a:r>
                        <a:rPr lang="fr-BE" sz="900" b="0" i="0" u="none" strike="noStrike">
                          <a:solidFill>
                            <a:srgbClr val="000000"/>
                          </a:solidFill>
                          <a:effectLst/>
                          <a:latin typeface="Arial Narrow" panose="020B0606020202030204" pitchFamily="34" charset="0"/>
                        </a:rPr>
                        <a:t>42103/735-60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err="1">
                          <a:solidFill>
                            <a:srgbClr val="000000"/>
                          </a:solidFill>
                          <a:effectLst/>
                          <a:latin typeface="Arial Narrow" panose="020B0606020202030204" pitchFamily="34" charset="0"/>
                        </a:rPr>
                        <a:t>Hono</a:t>
                      </a:r>
                      <a:r>
                        <a:rPr lang="fr-BE" sz="900" b="0" i="0" u="none" strike="noStrike" dirty="0">
                          <a:solidFill>
                            <a:srgbClr val="000000"/>
                          </a:solidFill>
                          <a:effectLst/>
                          <a:latin typeface="Arial Narrow" panose="020B0606020202030204" pitchFamily="34" charset="0"/>
                        </a:rPr>
                        <a:t> et travaux entretien et </a:t>
                      </a:r>
                      <a:r>
                        <a:rPr lang="fr-BE" sz="900" b="0" i="0" u="none" strike="noStrike" dirty="0" err="1">
                          <a:solidFill>
                            <a:srgbClr val="000000"/>
                          </a:solidFill>
                          <a:effectLst/>
                          <a:latin typeface="Arial Narrow" panose="020B0606020202030204" pitchFamily="34" charset="0"/>
                        </a:rPr>
                        <a:t>aménag</a:t>
                      </a:r>
                      <a:r>
                        <a:rPr lang="fr-BE" sz="900" b="0" i="0" u="none" strike="noStrike" dirty="0">
                          <a:solidFill>
                            <a:srgbClr val="000000"/>
                          </a:solidFill>
                          <a:effectLst/>
                          <a:latin typeface="Arial Narrow" panose="020B0606020202030204" pitchFamily="34" charset="0"/>
                        </a:rPr>
                        <a:t>. Florian Lelièvre/Etang (PIC 2019-2021)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250.000,00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076342"/>
                  </a:ext>
                </a:extLst>
              </a:tr>
              <a:tr h="85096">
                <a:tc>
                  <a:txBody>
                    <a:bodyPr/>
                    <a:lstStyle/>
                    <a:p>
                      <a:pPr algn="l" fontAlgn="b"/>
                      <a:r>
                        <a:rPr lang="fr-BE" sz="900" b="0" i="0" u="none" strike="noStrike">
                          <a:solidFill>
                            <a:srgbClr val="000000"/>
                          </a:solidFill>
                          <a:effectLst/>
                          <a:latin typeface="Arial Narrow" panose="020B0606020202030204" pitchFamily="34" charset="0"/>
                        </a:rPr>
                        <a:t>42106/735-60/2019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900" b="1" i="0" u="none" strike="noStrike">
                          <a:solidFill>
                            <a:srgbClr val="000000"/>
                          </a:solidFill>
                          <a:effectLst/>
                          <a:latin typeface="Arial Narrow" panose="020B0606020202030204" pitchFamily="34" charset="0"/>
                        </a:rPr>
                        <a:t>0014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900" b="0" i="0" u="none" strike="noStrike" dirty="0" err="1">
                          <a:solidFill>
                            <a:srgbClr val="000000"/>
                          </a:solidFill>
                          <a:effectLst/>
                          <a:latin typeface="Arial Narrow" panose="020B0606020202030204" pitchFamily="34" charset="0"/>
                        </a:rPr>
                        <a:t>Compl</a:t>
                      </a:r>
                      <a:r>
                        <a:rPr lang="fr-BE" sz="900" b="0" i="0" u="none" strike="noStrike" dirty="0">
                          <a:solidFill>
                            <a:srgbClr val="000000"/>
                          </a:solidFill>
                          <a:effectLst/>
                          <a:latin typeface="Arial Narrow" panose="020B0606020202030204" pitchFamily="34" charset="0"/>
                        </a:rPr>
                        <a:t> Travaux Drève de la ramée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dirty="0">
                          <a:solidFill>
                            <a:srgbClr val="000000"/>
                          </a:solidFill>
                          <a:effectLst/>
                          <a:latin typeface="Arial Narrow" panose="020B0606020202030204" pitchFamily="34" charset="0"/>
                        </a:rPr>
                        <a:t>30.000,00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084372"/>
                  </a:ext>
                </a:extLst>
              </a:tr>
              <a:tr h="85096">
                <a:tc>
                  <a:txBody>
                    <a:bodyPr/>
                    <a:lstStyle/>
                    <a:p>
                      <a:pPr algn="l" fontAlgn="b"/>
                      <a:r>
                        <a:rPr lang="fr-BE" sz="900" b="0" i="0" u="none" strike="noStrike">
                          <a:solidFill>
                            <a:srgbClr val="000000"/>
                          </a:solidFill>
                          <a:effectLst/>
                          <a:latin typeface="Arial Narrow" panose="020B0606020202030204" pitchFamily="34" charset="0"/>
                        </a:rPr>
                        <a:t>42101/741-52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900" b="1" i="0" u="none" strike="noStrike">
                          <a:solidFill>
                            <a:srgbClr val="000000"/>
                          </a:solidFill>
                          <a:effectLst/>
                          <a:latin typeface="Arial Narrow" panose="020B0606020202030204" pitchFamily="34" charset="0"/>
                        </a:rPr>
                        <a:t>0019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Equipements de voirie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dirty="0">
                          <a:solidFill>
                            <a:srgbClr val="000000"/>
                          </a:solidFill>
                          <a:effectLst/>
                          <a:latin typeface="Arial Narrow" panose="020B0606020202030204" pitchFamily="34" charset="0"/>
                        </a:rPr>
                        <a:t>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8286259"/>
                  </a:ext>
                </a:extLst>
              </a:tr>
              <a:tr h="85096">
                <a:tc>
                  <a:txBody>
                    <a:bodyPr/>
                    <a:lstStyle/>
                    <a:p>
                      <a:pPr algn="l" fontAlgn="b"/>
                      <a:r>
                        <a:rPr lang="fr-BE" sz="900" b="0" i="0" u="none" strike="noStrike">
                          <a:solidFill>
                            <a:srgbClr val="000000"/>
                          </a:solidFill>
                          <a:effectLst/>
                          <a:latin typeface="Arial Narrow" panose="020B0606020202030204" pitchFamily="34" charset="0"/>
                        </a:rPr>
                        <a:t>421/741-98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900" b="1" i="0" u="none" strike="noStrike">
                          <a:solidFill>
                            <a:srgbClr val="000000"/>
                          </a:solidFill>
                          <a:effectLst/>
                          <a:latin typeface="Arial Narrow" panose="020B0606020202030204" pitchFamily="34" charset="0"/>
                        </a:rPr>
                        <a:t>0020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dirty="0">
                          <a:solidFill>
                            <a:srgbClr val="000000"/>
                          </a:solidFill>
                          <a:effectLst/>
                          <a:latin typeface="Arial Narrow" panose="020B0606020202030204" pitchFamily="34" charset="0"/>
                        </a:rPr>
                        <a:t>Mobilier divers dépôt communal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dirty="0">
                          <a:solidFill>
                            <a:srgbClr val="000000"/>
                          </a:solidFill>
                          <a:effectLst/>
                          <a:latin typeface="Arial Narrow" panose="020B0606020202030204" pitchFamily="34" charset="0"/>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8607404"/>
                  </a:ext>
                </a:extLst>
              </a:tr>
              <a:tr h="85096">
                <a:tc>
                  <a:txBody>
                    <a:bodyPr/>
                    <a:lstStyle/>
                    <a:p>
                      <a:pPr algn="l" fontAlgn="b"/>
                      <a:r>
                        <a:rPr lang="fr-BE" sz="900" b="0" i="0" u="none" strike="noStrike">
                          <a:solidFill>
                            <a:srgbClr val="000000"/>
                          </a:solidFill>
                          <a:effectLst/>
                          <a:latin typeface="Arial Narrow" panose="020B0606020202030204" pitchFamily="34" charset="0"/>
                        </a:rPr>
                        <a:t>421/743-52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900" b="1" i="0" u="none" strike="noStrike">
                          <a:solidFill>
                            <a:srgbClr val="000000"/>
                          </a:solidFill>
                          <a:effectLst/>
                          <a:latin typeface="Arial Narrow" panose="020B0606020202030204" pitchFamily="34" charset="0"/>
                        </a:rPr>
                        <a:t>0021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Véhicules voirie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dirty="0">
                          <a:solidFill>
                            <a:srgbClr val="000000"/>
                          </a:solidFill>
                          <a:effectLst/>
                          <a:latin typeface="Arial Narrow" panose="020B0606020202030204" pitchFamily="34" charset="0"/>
                        </a:rPr>
                        <a:t>60.000,00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a:solidFill>
                            <a:srgbClr val="000000"/>
                          </a:solidFill>
                          <a:effectLst/>
                          <a:latin typeface="Arial Narrow" panose="020B0606020202030204" pitchFamily="34" charset="0"/>
                        </a:rPr>
                        <a:t>45.000,00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2173341"/>
                  </a:ext>
                </a:extLst>
              </a:tr>
              <a:tr h="85096">
                <a:tc>
                  <a:txBody>
                    <a:bodyPr/>
                    <a:lstStyle/>
                    <a:p>
                      <a:pPr algn="l" fontAlgn="b"/>
                      <a:r>
                        <a:rPr lang="fr-BE" sz="900" b="0" i="0" u="none" strike="noStrike">
                          <a:solidFill>
                            <a:srgbClr val="000000"/>
                          </a:solidFill>
                          <a:effectLst/>
                          <a:latin typeface="Arial Narrow" panose="020B0606020202030204" pitchFamily="34" charset="0"/>
                        </a:rPr>
                        <a:t>421/744-51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900" b="1" i="0" u="none" strike="noStrike">
                          <a:solidFill>
                            <a:srgbClr val="000000"/>
                          </a:solidFill>
                          <a:effectLst/>
                          <a:latin typeface="Arial Narrow" panose="020B0606020202030204" pitchFamily="34" charset="0"/>
                        </a:rPr>
                        <a:t>0022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Materiel d'équipement et d'exploitation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a:solidFill>
                            <a:srgbClr val="000000"/>
                          </a:solidFill>
                          <a:effectLst/>
                          <a:latin typeface="Arial Narrow" panose="020B0606020202030204" pitchFamily="34" charset="0"/>
                        </a:rPr>
                        <a:t>120.000,00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a:solidFill>
                            <a:srgbClr val="000000"/>
                          </a:solidFill>
                          <a:effectLst/>
                          <a:latin typeface="Arial Narrow" panose="020B0606020202030204" pitchFamily="34" charset="0"/>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464825"/>
                  </a:ext>
                </a:extLst>
              </a:tr>
              <a:tr h="85096">
                <a:tc>
                  <a:txBody>
                    <a:bodyPr/>
                    <a:lstStyle/>
                    <a:p>
                      <a:pPr algn="l" fontAlgn="b"/>
                      <a:r>
                        <a:rPr lang="fr-BE" sz="900" b="0" i="0" u="none" strike="noStrike">
                          <a:solidFill>
                            <a:srgbClr val="000000"/>
                          </a:solidFill>
                          <a:effectLst/>
                          <a:latin typeface="Arial Narrow" panose="020B0606020202030204" pitchFamily="34" charset="0"/>
                        </a:rPr>
                        <a:t>421/745-51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900" b="1" i="0" u="none" strike="noStrike">
                          <a:solidFill>
                            <a:srgbClr val="000000"/>
                          </a:solidFill>
                          <a:effectLst/>
                          <a:latin typeface="Arial Narrow" panose="020B0606020202030204" pitchFamily="34" charset="0"/>
                        </a:rPr>
                        <a:t>0023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Maintenance s/matériel d'équipement et d'exploitation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dirty="0">
                          <a:solidFill>
                            <a:srgbClr val="000000"/>
                          </a:solidFill>
                          <a:effectLst/>
                          <a:latin typeface="Arial Narrow" panose="020B0606020202030204" pitchFamily="34" charset="0"/>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2989868"/>
                  </a:ext>
                </a:extLst>
              </a:tr>
              <a:tr h="85096">
                <a:tc>
                  <a:txBody>
                    <a:bodyPr/>
                    <a:lstStyle/>
                    <a:p>
                      <a:pPr algn="l" fontAlgn="b"/>
                      <a:r>
                        <a:rPr lang="fr-BE" sz="900" b="0" i="0" u="none" strike="noStrike">
                          <a:solidFill>
                            <a:srgbClr val="000000"/>
                          </a:solidFill>
                          <a:effectLst/>
                          <a:latin typeface="Arial Narrow" panose="020B0606020202030204" pitchFamily="34" charset="0"/>
                        </a:rPr>
                        <a:t>421/745-52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900" b="1" i="0" u="none" strike="noStrike">
                          <a:solidFill>
                            <a:srgbClr val="000000"/>
                          </a:solidFill>
                          <a:effectLst/>
                          <a:latin typeface="Arial Narrow" panose="020B0606020202030204" pitchFamily="34" charset="0"/>
                        </a:rPr>
                        <a:t>0024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Maintenance extra s/véhicules autos/camionette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900" b="0" i="0" u="none" strike="noStrike" dirty="0">
                          <a:solidFill>
                            <a:srgbClr val="000000"/>
                          </a:solidFill>
                          <a:effectLst/>
                          <a:latin typeface="Arial Narrow" panose="020B0606020202030204" pitchFamily="34" charset="0"/>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5801752"/>
                  </a:ext>
                </a:extLst>
              </a:tr>
              <a:tr h="85096">
                <a:tc>
                  <a:txBody>
                    <a:bodyPr/>
                    <a:lstStyle/>
                    <a:p>
                      <a:pPr algn="l" fontAlgn="b"/>
                      <a:r>
                        <a:rPr lang="fr-BE" sz="900" b="0" i="0" u="none" strike="noStrike">
                          <a:solidFill>
                            <a:srgbClr val="000000"/>
                          </a:solidFill>
                          <a:effectLst/>
                          <a:latin typeface="Arial Narrow" panose="020B0606020202030204" pitchFamily="34" charset="0"/>
                        </a:rPr>
                        <a:t>421/749-98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Investissements service voirie - matériel ouvrier divers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dirty="0">
                          <a:solidFill>
                            <a:srgbClr val="000000"/>
                          </a:solidFill>
                          <a:effectLst/>
                          <a:latin typeface="Arial Narrow" panose="020B0606020202030204" pitchFamily="34" charset="0"/>
                        </a:rPr>
                        <a:t>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571518"/>
                  </a:ext>
                </a:extLst>
              </a:tr>
              <a:tr h="85096">
                <a:tc>
                  <a:txBody>
                    <a:bodyPr/>
                    <a:lstStyle/>
                    <a:p>
                      <a:pPr algn="l" fontAlgn="b"/>
                      <a:r>
                        <a:rPr lang="fr-BE" sz="900" b="0" i="0" u="none" strike="noStrike">
                          <a:solidFill>
                            <a:srgbClr val="000000"/>
                          </a:solidFill>
                          <a:effectLst/>
                          <a:latin typeface="Arial Narrow" panose="020B0606020202030204" pitchFamily="34" charset="0"/>
                        </a:rPr>
                        <a:t>425/734-60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Plantations de voirie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dirty="0">
                          <a:solidFill>
                            <a:srgbClr val="000000"/>
                          </a:solidFill>
                          <a:effectLst/>
                          <a:latin typeface="Arial Narrow" panose="020B0606020202030204" pitchFamily="34" charset="0"/>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562816"/>
                  </a:ext>
                </a:extLst>
              </a:tr>
              <a:tr h="85096">
                <a:tc>
                  <a:txBody>
                    <a:bodyPr/>
                    <a:lstStyle/>
                    <a:p>
                      <a:pPr algn="l" fontAlgn="b"/>
                      <a:r>
                        <a:rPr lang="fr-BE" sz="900" b="0" i="0" u="none" strike="noStrike">
                          <a:solidFill>
                            <a:srgbClr val="000000"/>
                          </a:solidFill>
                          <a:effectLst/>
                          <a:latin typeface="Arial Narrow" panose="020B0606020202030204" pitchFamily="34" charset="0"/>
                        </a:rPr>
                        <a:t>42601/732-60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Travaux renforcement &amp; extension Eclairage public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dirty="0">
                          <a:solidFill>
                            <a:srgbClr val="000000"/>
                          </a:solidFill>
                          <a:effectLst/>
                          <a:latin typeface="Arial Narrow" panose="020B0606020202030204" pitchFamily="34" charset="0"/>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5426108"/>
                  </a:ext>
                </a:extLst>
              </a:tr>
              <a:tr h="85096">
                <a:tc>
                  <a:txBody>
                    <a:bodyPr/>
                    <a:lstStyle/>
                    <a:p>
                      <a:pPr algn="l" fontAlgn="b"/>
                      <a:r>
                        <a:rPr lang="fr-BE" sz="900" b="0" i="0" u="none" strike="noStrike">
                          <a:solidFill>
                            <a:srgbClr val="000000"/>
                          </a:solidFill>
                          <a:effectLst/>
                          <a:latin typeface="Arial Narrow" panose="020B0606020202030204" pitchFamily="34" charset="0"/>
                        </a:rPr>
                        <a:t>70001/724-60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Maintenance extra bâtiment ECOLE DU CENTRE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dirty="0">
                          <a:solidFill>
                            <a:srgbClr val="000000"/>
                          </a:solidFill>
                          <a:effectLst/>
                          <a:latin typeface="Arial Narrow" panose="020B0606020202030204" pitchFamily="34" charset="0"/>
                        </a:rPr>
                        <a:t>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193124"/>
                  </a:ext>
                </a:extLst>
              </a:tr>
              <a:tr h="85096">
                <a:tc>
                  <a:txBody>
                    <a:bodyPr/>
                    <a:lstStyle/>
                    <a:p>
                      <a:pPr algn="l" fontAlgn="b"/>
                      <a:r>
                        <a:rPr lang="fr-BE" sz="900" b="0" i="0" u="none" strike="noStrike">
                          <a:solidFill>
                            <a:srgbClr val="000000"/>
                          </a:solidFill>
                          <a:effectLst/>
                          <a:latin typeface="Arial Narrow" panose="020B0606020202030204" pitchFamily="34" charset="0"/>
                        </a:rPr>
                        <a:t>70001/725-60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Equipements &amp; maintenance s/terrain ECOLE DU CENTRE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dirty="0">
                          <a:solidFill>
                            <a:srgbClr val="000000"/>
                          </a:solidFill>
                          <a:effectLst/>
                          <a:latin typeface="Arial Narrow" panose="020B0606020202030204" pitchFamily="34" charset="0"/>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156258"/>
                  </a:ext>
                </a:extLst>
              </a:tr>
              <a:tr h="85096">
                <a:tc>
                  <a:txBody>
                    <a:bodyPr/>
                    <a:lstStyle/>
                    <a:p>
                      <a:pPr algn="l" fontAlgn="b"/>
                      <a:r>
                        <a:rPr lang="fr-BE" sz="900" b="0" i="0" u="none" strike="noStrike">
                          <a:solidFill>
                            <a:srgbClr val="000000"/>
                          </a:solidFill>
                          <a:effectLst/>
                          <a:latin typeface="Arial Narrow" panose="020B0606020202030204" pitchFamily="34" charset="0"/>
                        </a:rPr>
                        <a:t>700/741-98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Mobiliers divers COLIBRIS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dirty="0">
                          <a:solidFill>
                            <a:srgbClr val="000000"/>
                          </a:solidFill>
                          <a:effectLst/>
                          <a:latin typeface="Arial Narrow" panose="020B0606020202030204" pitchFamily="34" charset="0"/>
                        </a:rPr>
                        <a:t>12.000,00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952353"/>
                  </a:ext>
                </a:extLst>
              </a:tr>
              <a:tr h="85096">
                <a:tc>
                  <a:txBody>
                    <a:bodyPr/>
                    <a:lstStyle/>
                    <a:p>
                      <a:pPr algn="l" fontAlgn="b"/>
                      <a:r>
                        <a:rPr lang="fr-BE" sz="900" b="0" i="0" u="none" strike="noStrike">
                          <a:solidFill>
                            <a:srgbClr val="000000"/>
                          </a:solidFill>
                          <a:effectLst/>
                          <a:latin typeface="Arial Narrow" panose="020B0606020202030204" pitchFamily="34" charset="0"/>
                        </a:rPr>
                        <a:t>700/742-53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Informatique COLIBRIS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28.150,00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323036"/>
                  </a:ext>
                </a:extLst>
              </a:tr>
              <a:tr h="85096">
                <a:tc>
                  <a:txBody>
                    <a:bodyPr/>
                    <a:lstStyle/>
                    <a:p>
                      <a:pPr algn="l" fontAlgn="b"/>
                      <a:r>
                        <a:rPr lang="fr-BE" sz="900" b="0" i="0" u="none" strike="noStrike">
                          <a:solidFill>
                            <a:srgbClr val="000000"/>
                          </a:solidFill>
                          <a:effectLst/>
                          <a:latin typeface="Arial Narrow" panose="020B0606020202030204" pitchFamily="34" charset="0"/>
                        </a:rPr>
                        <a:t>700/749-98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900" b="1" i="0" u="none" strike="noStrike">
                          <a:solidFill>
                            <a:srgbClr val="000000"/>
                          </a:solidFill>
                          <a:effectLst/>
                          <a:latin typeface="Arial Narrow" panose="020B0606020202030204" pitchFamily="34" charset="0"/>
                        </a:rPr>
                        <a:t>0032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a:solidFill>
                            <a:srgbClr val="000000"/>
                          </a:solidFill>
                          <a:effectLst/>
                          <a:latin typeface="Arial Narrow" panose="020B0606020202030204" pitchFamily="34" charset="0"/>
                        </a:rPr>
                        <a:t>Investissements divers COLIBRIS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900" b="0" i="0" u="none" strike="noStrike">
                          <a:solidFill>
                            <a:srgbClr val="000000"/>
                          </a:solidFill>
                          <a:effectLst/>
                          <a:latin typeface="Arial Narrow" panose="020B0606020202030204" pitchFamily="34" charset="0"/>
                        </a:rPr>
                        <a:t>7.250,00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083210"/>
                  </a:ext>
                </a:extLst>
              </a:tr>
            </a:tbl>
          </a:graphicData>
        </a:graphic>
      </p:graphicFrame>
    </p:spTree>
    <p:extLst>
      <p:ext uri="{BB962C8B-B14F-4D97-AF65-F5344CB8AC3E}">
        <p14:creationId xmlns:p14="http://schemas.microsoft.com/office/powerpoint/2010/main" val="409892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5206E9F-04A4-4906-9C24-4A1D693139EE}"/>
              </a:ext>
            </a:extLst>
          </p:cNvPr>
          <p:cNvSpPr>
            <a:spLocks noGrp="1"/>
          </p:cNvSpPr>
          <p:nvPr>
            <p:ph type="ftr" sz="quarter" idx="11"/>
          </p:nvPr>
        </p:nvSpPr>
        <p:spPr/>
        <p:txBody>
          <a:bodyPr/>
          <a:lstStyle/>
          <a:p>
            <a:r>
              <a:rPr lang="en-US"/>
              <a:t>Team Finances </a:t>
            </a:r>
            <a:endParaRPr lang="en-US" dirty="0"/>
          </a:p>
        </p:txBody>
      </p:sp>
      <p:graphicFrame>
        <p:nvGraphicFramePr>
          <p:cNvPr id="6" name="Tableau 5">
            <a:extLst>
              <a:ext uri="{FF2B5EF4-FFF2-40B4-BE49-F238E27FC236}">
                <a16:creationId xmlns:a16="http://schemas.microsoft.com/office/drawing/2014/main" id="{276F1451-83E2-419D-9BDE-05B47DA4B007}"/>
              </a:ext>
            </a:extLst>
          </p:cNvPr>
          <p:cNvGraphicFramePr>
            <a:graphicFrameLocks noGrp="1"/>
          </p:cNvGraphicFramePr>
          <p:nvPr>
            <p:extLst>
              <p:ext uri="{D42A27DB-BD31-4B8C-83A1-F6EECF244321}">
                <p14:modId xmlns:p14="http://schemas.microsoft.com/office/powerpoint/2010/main" val="3096196600"/>
              </p:ext>
            </p:extLst>
          </p:nvPr>
        </p:nvGraphicFramePr>
        <p:xfrm>
          <a:off x="2894047" y="77596"/>
          <a:ext cx="7854698" cy="6096000"/>
        </p:xfrm>
        <a:graphic>
          <a:graphicData uri="http://schemas.openxmlformats.org/drawingml/2006/table">
            <a:tbl>
              <a:tblPr/>
              <a:tblGrid>
                <a:gridCol w="1032091">
                  <a:extLst>
                    <a:ext uri="{9D8B030D-6E8A-4147-A177-3AD203B41FA5}">
                      <a16:colId xmlns:a16="http://schemas.microsoft.com/office/drawing/2014/main" val="1344062336"/>
                    </a:ext>
                  </a:extLst>
                </a:gridCol>
                <a:gridCol w="495044">
                  <a:extLst>
                    <a:ext uri="{9D8B030D-6E8A-4147-A177-3AD203B41FA5}">
                      <a16:colId xmlns:a16="http://schemas.microsoft.com/office/drawing/2014/main" val="2298880737"/>
                    </a:ext>
                  </a:extLst>
                </a:gridCol>
                <a:gridCol w="624055">
                  <a:extLst>
                    <a:ext uri="{9D8B030D-6E8A-4147-A177-3AD203B41FA5}">
                      <a16:colId xmlns:a16="http://schemas.microsoft.com/office/drawing/2014/main" val="224956765"/>
                    </a:ext>
                  </a:extLst>
                </a:gridCol>
                <a:gridCol w="4068361">
                  <a:extLst>
                    <a:ext uri="{9D8B030D-6E8A-4147-A177-3AD203B41FA5}">
                      <a16:colId xmlns:a16="http://schemas.microsoft.com/office/drawing/2014/main" val="957378762"/>
                    </a:ext>
                  </a:extLst>
                </a:gridCol>
                <a:gridCol w="855077">
                  <a:extLst>
                    <a:ext uri="{9D8B030D-6E8A-4147-A177-3AD203B41FA5}">
                      <a16:colId xmlns:a16="http://schemas.microsoft.com/office/drawing/2014/main" val="4017560916"/>
                    </a:ext>
                  </a:extLst>
                </a:gridCol>
                <a:gridCol w="780070">
                  <a:extLst>
                    <a:ext uri="{9D8B030D-6E8A-4147-A177-3AD203B41FA5}">
                      <a16:colId xmlns:a16="http://schemas.microsoft.com/office/drawing/2014/main" val="1766166368"/>
                    </a:ext>
                  </a:extLst>
                </a:gridCol>
              </a:tblGrid>
              <a:tr h="88357">
                <a:tc>
                  <a:txBody>
                    <a:bodyPr/>
                    <a:lstStyle/>
                    <a:p>
                      <a:pPr algn="l" fontAlgn="b"/>
                      <a:r>
                        <a:rPr lang="fr-BE" sz="1000" b="0" i="0" u="none" strike="noStrike" dirty="0">
                          <a:solidFill>
                            <a:srgbClr val="000000"/>
                          </a:solidFill>
                          <a:effectLst/>
                          <a:latin typeface="Arial Narrow" panose="020B0606020202030204" pitchFamily="34" charset="0"/>
                        </a:rPr>
                        <a:t>72101/724-60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dirty="0">
                          <a:solidFill>
                            <a:srgbClr val="000000"/>
                          </a:solidFill>
                          <a:effectLst/>
                          <a:latin typeface="Arial Narrow" panose="020B0606020202030204" pitchFamily="34" charset="0"/>
                        </a:rPr>
                        <a:t>0033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Maintenance / Equipement  extra bâtiment "Lutins"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451796"/>
                  </a:ext>
                </a:extLst>
              </a:tr>
              <a:tr h="88357">
                <a:tc>
                  <a:txBody>
                    <a:bodyPr/>
                    <a:lstStyle/>
                    <a:p>
                      <a:pPr algn="l" fontAlgn="b"/>
                      <a:r>
                        <a:rPr lang="fr-BE" sz="1000" b="0" i="0" u="none" strike="noStrike">
                          <a:solidFill>
                            <a:srgbClr val="000000"/>
                          </a:solidFill>
                          <a:effectLst/>
                          <a:latin typeface="Arial Narrow" panose="020B0606020202030204" pitchFamily="34" charset="0"/>
                        </a:rPr>
                        <a:t>721/725-60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Aménagements &amp; équipements s/terrain "Lutins"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3.300,00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712778"/>
                  </a:ext>
                </a:extLst>
              </a:tr>
              <a:tr h="88357">
                <a:tc>
                  <a:txBody>
                    <a:bodyPr/>
                    <a:lstStyle/>
                    <a:p>
                      <a:pPr algn="l" fontAlgn="b"/>
                      <a:r>
                        <a:rPr lang="fr-BE" sz="1000" b="0" i="0" u="none" strike="noStrike">
                          <a:solidFill>
                            <a:srgbClr val="000000"/>
                          </a:solidFill>
                          <a:effectLst/>
                          <a:latin typeface="Arial Narrow" panose="020B0606020202030204" pitchFamily="34" charset="0"/>
                        </a:rPr>
                        <a:t>72101/741-98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Mobiliers divers "Lutins"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197731"/>
                  </a:ext>
                </a:extLst>
              </a:tr>
              <a:tr h="88357">
                <a:tc>
                  <a:txBody>
                    <a:bodyPr/>
                    <a:lstStyle/>
                    <a:p>
                      <a:pPr algn="l" fontAlgn="b"/>
                      <a:r>
                        <a:rPr lang="fr-BE" sz="1000" b="0" i="0" u="none" strike="noStrike">
                          <a:solidFill>
                            <a:srgbClr val="000000"/>
                          </a:solidFill>
                          <a:effectLst/>
                          <a:latin typeface="Arial Narrow" panose="020B0606020202030204" pitchFamily="34" charset="0"/>
                        </a:rPr>
                        <a:t>721/742-53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Informatique Lutins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29464"/>
                  </a:ext>
                </a:extLst>
              </a:tr>
              <a:tr h="88357">
                <a:tc>
                  <a:txBody>
                    <a:bodyPr/>
                    <a:lstStyle/>
                    <a:p>
                      <a:pPr algn="l" fontAlgn="b"/>
                      <a:r>
                        <a:rPr lang="fr-BE" sz="1000" b="0" i="0" u="none" strike="noStrike">
                          <a:solidFill>
                            <a:srgbClr val="000000"/>
                          </a:solidFill>
                          <a:effectLst/>
                          <a:latin typeface="Arial Narrow" panose="020B0606020202030204" pitchFamily="34" charset="0"/>
                        </a:rPr>
                        <a:t>72101/749-98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1000" b="1" i="0" u="none" strike="noStrike">
                          <a:solidFill>
                            <a:srgbClr val="000000"/>
                          </a:solidFill>
                          <a:effectLst/>
                          <a:latin typeface="Arial Narrow" panose="020B0606020202030204" pitchFamily="34" charset="0"/>
                        </a:rPr>
                        <a:t>0037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solidFill>
                            <a:srgbClr val="000000"/>
                          </a:solidFill>
                          <a:effectLst/>
                          <a:latin typeface="Arial Narrow" panose="020B0606020202030204" pitchFamily="34" charset="0"/>
                        </a:rPr>
                        <a:t>Investiss divers "Lutins"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1000" b="0" i="0" u="none" strike="noStrike">
                          <a:solidFill>
                            <a:srgbClr val="000000"/>
                          </a:solidFill>
                          <a:effectLst/>
                          <a:latin typeface="Arial Narrow" panose="020B0606020202030204" pitchFamily="34" charset="0"/>
                        </a:rPr>
                        <a:t>1.840,00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0613597"/>
                  </a:ext>
                </a:extLst>
              </a:tr>
              <a:tr h="88357">
                <a:tc>
                  <a:txBody>
                    <a:bodyPr/>
                    <a:lstStyle/>
                    <a:p>
                      <a:pPr algn="l" fontAlgn="b"/>
                      <a:r>
                        <a:rPr lang="fr-BE" sz="1000" b="0" i="0" u="none" strike="noStrike">
                          <a:solidFill>
                            <a:srgbClr val="000000"/>
                          </a:solidFill>
                          <a:effectLst/>
                          <a:latin typeface="Arial Narrow" panose="020B0606020202030204" pitchFamily="34" charset="0"/>
                        </a:rPr>
                        <a:t>73401/741-98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Mobiliers divers Académie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035297"/>
                  </a:ext>
                </a:extLst>
              </a:tr>
              <a:tr h="88357">
                <a:tc>
                  <a:txBody>
                    <a:bodyPr/>
                    <a:lstStyle/>
                    <a:p>
                      <a:pPr algn="l" fontAlgn="b"/>
                      <a:r>
                        <a:rPr lang="fr-BE" sz="1000" b="0" i="0" u="none" strike="noStrike">
                          <a:solidFill>
                            <a:srgbClr val="000000"/>
                          </a:solidFill>
                          <a:effectLst/>
                          <a:latin typeface="Arial Narrow" panose="020B0606020202030204" pitchFamily="34" charset="0"/>
                        </a:rPr>
                        <a:t>73401/742-53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Informatique académie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654823"/>
                  </a:ext>
                </a:extLst>
              </a:tr>
              <a:tr h="88357">
                <a:tc>
                  <a:txBody>
                    <a:bodyPr/>
                    <a:lstStyle/>
                    <a:p>
                      <a:pPr algn="l" fontAlgn="b"/>
                      <a:r>
                        <a:rPr lang="fr-BE" sz="1000" b="0" i="0" u="none" strike="noStrike">
                          <a:solidFill>
                            <a:srgbClr val="000000"/>
                          </a:solidFill>
                          <a:effectLst/>
                          <a:latin typeface="Arial Narrow" panose="020B0606020202030204" pitchFamily="34" charset="0"/>
                        </a:rPr>
                        <a:t>73401/749-98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Instruments de musique &amp; investissements divers "Académie"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076209"/>
                  </a:ext>
                </a:extLst>
              </a:tr>
              <a:tr h="88357">
                <a:tc>
                  <a:txBody>
                    <a:bodyPr/>
                    <a:lstStyle/>
                    <a:p>
                      <a:pPr algn="l" fontAlgn="b"/>
                      <a:r>
                        <a:rPr lang="fr-BE" sz="1000" b="0" i="0" u="none" strike="noStrike">
                          <a:solidFill>
                            <a:srgbClr val="000000"/>
                          </a:solidFill>
                          <a:effectLst/>
                          <a:latin typeface="Arial Narrow" panose="020B0606020202030204" pitchFamily="34" charset="0"/>
                        </a:rPr>
                        <a:t>762/724-60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Equipements et maintenance extra espaces culturels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88871"/>
                  </a:ext>
                </a:extLst>
              </a:tr>
              <a:tr h="88357">
                <a:tc>
                  <a:txBody>
                    <a:bodyPr/>
                    <a:lstStyle/>
                    <a:p>
                      <a:pPr algn="l" fontAlgn="b"/>
                      <a:r>
                        <a:rPr lang="fr-BE" sz="1000" b="0" i="0" u="none" strike="noStrike">
                          <a:solidFill>
                            <a:srgbClr val="000000"/>
                          </a:solidFill>
                          <a:effectLst/>
                          <a:latin typeface="Arial Narrow" panose="020B0606020202030204" pitchFamily="34" charset="0"/>
                        </a:rPr>
                        <a:t>762/725-60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Maintenance extra s/terrain espaces culturels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494711"/>
                  </a:ext>
                </a:extLst>
              </a:tr>
              <a:tr h="88357">
                <a:tc>
                  <a:txBody>
                    <a:bodyPr/>
                    <a:lstStyle/>
                    <a:p>
                      <a:pPr algn="l" fontAlgn="b"/>
                      <a:r>
                        <a:rPr lang="fr-BE" sz="1000" b="0" i="0" u="none" strike="noStrike">
                          <a:solidFill>
                            <a:srgbClr val="000000"/>
                          </a:solidFill>
                          <a:effectLst/>
                          <a:latin typeface="Arial Narrow" panose="020B0606020202030204" pitchFamily="34" charset="0"/>
                        </a:rPr>
                        <a:t>762/749-98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err="1">
                          <a:solidFill>
                            <a:srgbClr val="000000"/>
                          </a:solidFill>
                          <a:effectLst/>
                          <a:latin typeface="Arial Narrow" panose="020B0606020202030204" pitchFamily="34" charset="0"/>
                        </a:rPr>
                        <a:t>Investiss</a:t>
                      </a:r>
                      <a:r>
                        <a:rPr lang="fr-BE" sz="1000" b="0" i="0" u="none" strike="noStrike" dirty="0">
                          <a:solidFill>
                            <a:srgbClr val="000000"/>
                          </a:solidFill>
                          <a:effectLst/>
                          <a:latin typeface="Arial Narrow" panose="020B0606020202030204" pitchFamily="34" charset="0"/>
                        </a:rPr>
                        <a:t> divers salle culturelle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925458"/>
                  </a:ext>
                </a:extLst>
              </a:tr>
              <a:tr h="88357">
                <a:tc>
                  <a:txBody>
                    <a:bodyPr/>
                    <a:lstStyle/>
                    <a:p>
                      <a:pPr algn="l" fontAlgn="b"/>
                      <a:r>
                        <a:rPr lang="fr-BE" sz="1000" b="0" i="0" u="none" strike="noStrike">
                          <a:solidFill>
                            <a:srgbClr val="000000"/>
                          </a:solidFill>
                          <a:effectLst/>
                          <a:latin typeface="Arial Narrow" panose="020B0606020202030204" pitchFamily="34" charset="0"/>
                        </a:rPr>
                        <a:t>76301/749-98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Investissements divers festivités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611243"/>
                  </a:ext>
                </a:extLst>
              </a:tr>
              <a:tr h="88357">
                <a:tc>
                  <a:txBody>
                    <a:bodyPr/>
                    <a:lstStyle/>
                    <a:p>
                      <a:pPr algn="l" fontAlgn="b"/>
                      <a:r>
                        <a:rPr lang="fr-BE" sz="1000" b="0" i="0" u="none" strike="noStrike">
                          <a:solidFill>
                            <a:srgbClr val="000000"/>
                          </a:solidFill>
                          <a:effectLst/>
                          <a:latin typeface="Arial Narrow" panose="020B0606020202030204" pitchFamily="34" charset="0"/>
                        </a:rPr>
                        <a:t>764/721-60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err="1">
                          <a:solidFill>
                            <a:srgbClr val="000000"/>
                          </a:solidFill>
                          <a:effectLst/>
                          <a:latin typeface="Arial Narrow" panose="020B0606020202030204" pitchFamily="34" charset="0"/>
                        </a:rPr>
                        <a:t>Hono</a:t>
                      </a:r>
                      <a:r>
                        <a:rPr lang="fr-BE" sz="1000" b="0" i="0" u="none" strike="noStrike" dirty="0">
                          <a:solidFill>
                            <a:srgbClr val="000000"/>
                          </a:solidFill>
                          <a:effectLst/>
                          <a:latin typeface="Arial Narrow" panose="020B0606020202030204" pitchFamily="34" charset="0"/>
                        </a:rPr>
                        <a:t> aménagement deuxième terrain synthétique football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778527"/>
                  </a:ext>
                </a:extLst>
              </a:tr>
              <a:tr h="88357">
                <a:tc>
                  <a:txBody>
                    <a:bodyPr/>
                    <a:lstStyle/>
                    <a:p>
                      <a:pPr algn="l" fontAlgn="b"/>
                      <a:r>
                        <a:rPr lang="fr-BE" sz="1000" b="0" i="0" u="none" strike="noStrike">
                          <a:solidFill>
                            <a:srgbClr val="000000"/>
                          </a:solidFill>
                          <a:effectLst/>
                          <a:latin typeface="Arial Narrow" panose="020B0606020202030204" pitchFamily="34" charset="0"/>
                        </a:rPr>
                        <a:t>76401/724-60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Equipement &amp; Maintenance extra bâtiments sportifs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30.000,00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274899"/>
                  </a:ext>
                </a:extLst>
              </a:tr>
              <a:tr h="88357">
                <a:tc>
                  <a:txBody>
                    <a:bodyPr/>
                    <a:lstStyle/>
                    <a:p>
                      <a:pPr algn="l" fontAlgn="b"/>
                      <a:r>
                        <a:rPr lang="fr-BE" sz="1000" b="0" i="0" u="none" strike="noStrike">
                          <a:solidFill>
                            <a:srgbClr val="000000"/>
                          </a:solidFill>
                          <a:effectLst/>
                          <a:latin typeface="Arial Narrow" panose="020B0606020202030204" pitchFamily="34" charset="0"/>
                        </a:rPr>
                        <a:t>76401/725-60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Maintenance &amp; équipements s/ terrains sportifs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41.000,00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430089"/>
                  </a:ext>
                </a:extLst>
              </a:tr>
              <a:tr h="88357">
                <a:tc>
                  <a:txBody>
                    <a:bodyPr/>
                    <a:lstStyle/>
                    <a:p>
                      <a:pPr algn="l" fontAlgn="b"/>
                      <a:r>
                        <a:rPr lang="fr-BE" sz="1000" b="0" i="0" u="none" strike="noStrike">
                          <a:solidFill>
                            <a:srgbClr val="000000"/>
                          </a:solidFill>
                          <a:effectLst/>
                          <a:latin typeface="Arial Narrow" panose="020B0606020202030204" pitchFamily="34" charset="0"/>
                        </a:rPr>
                        <a:t>764/749-98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Investissements divers clubs sportifs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3.500,00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74402"/>
                  </a:ext>
                </a:extLst>
              </a:tr>
              <a:tr h="88357">
                <a:tc>
                  <a:txBody>
                    <a:bodyPr/>
                    <a:lstStyle/>
                    <a:p>
                      <a:pPr algn="l" fontAlgn="b"/>
                      <a:r>
                        <a:rPr lang="fr-BE" sz="1000" b="0" i="0" u="none" strike="noStrike">
                          <a:solidFill>
                            <a:srgbClr val="000000"/>
                          </a:solidFill>
                          <a:effectLst/>
                          <a:latin typeface="Arial Narrow" panose="020B0606020202030204" pitchFamily="34" charset="0"/>
                        </a:rPr>
                        <a:t>765/725-60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Equipement &amp; aménagement s/terrain ( jeux de quartier)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52.500,00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497661"/>
                  </a:ext>
                </a:extLst>
              </a:tr>
              <a:tr h="88357">
                <a:tc>
                  <a:txBody>
                    <a:bodyPr/>
                    <a:lstStyle/>
                    <a:p>
                      <a:pPr algn="l" fontAlgn="b"/>
                      <a:r>
                        <a:rPr lang="fr-BE" sz="1000" b="0" i="0" u="none" strike="noStrike">
                          <a:solidFill>
                            <a:srgbClr val="000000"/>
                          </a:solidFill>
                          <a:effectLst/>
                          <a:latin typeface="Arial Narrow" panose="020B0606020202030204" pitchFamily="34" charset="0"/>
                        </a:rPr>
                        <a:t>76701/741-98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1000" b="1" i="0" u="none" strike="noStrike">
                          <a:solidFill>
                            <a:srgbClr val="000000"/>
                          </a:solidFill>
                          <a:effectLst/>
                          <a:latin typeface="Arial Narrow" panose="020B0606020202030204" pitchFamily="34" charset="0"/>
                        </a:rPr>
                        <a:t>0050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a:solidFill>
                            <a:srgbClr val="000000"/>
                          </a:solidFill>
                          <a:effectLst/>
                          <a:latin typeface="Arial Narrow" panose="020B0606020202030204" pitchFamily="34" charset="0"/>
                        </a:rPr>
                        <a:t>Mobiliers divers bibliothèque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299276"/>
                  </a:ext>
                </a:extLst>
              </a:tr>
              <a:tr h="88357">
                <a:tc>
                  <a:txBody>
                    <a:bodyPr/>
                    <a:lstStyle/>
                    <a:p>
                      <a:pPr algn="l" fontAlgn="b"/>
                      <a:r>
                        <a:rPr lang="fr-BE" sz="1000" b="0" i="0" u="none" strike="noStrike">
                          <a:solidFill>
                            <a:srgbClr val="000000"/>
                          </a:solidFill>
                          <a:effectLst/>
                          <a:latin typeface="Arial Narrow" panose="020B0606020202030204" pitchFamily="34" charset="0"/>
                        </a:rPr>
                        <a:t>76701/742-53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1000" b="1" i="0" u="none" strike="noStrike">
                          <a:solidFill>
                            <a:srgbClr val="000000"/>
                          </a:solidFill>
                          <a:effectLst/>
                          <a:latin typeface="Arial Narrow" panose="020B0606020202030204" pitchFamily="34" charset="0"/>
                        </a:rPr>
                        <a:t>0051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solidFill>
                            <a:srgbClr val="000000"/>
                          </a:solidFill>
                          <a:effectLst/>
                          <a:latin typeface="Arial Narrow" panose="020B0606020202030204" pitchFamily="34" charset="0"/>
                        </a:rPr>
                        <a:t>Informatique biblio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962034"/>
                  </a:ext>
                </a:extLst>
              </a:tr>
              <a:tr h="88357">
                <a:tc>
                  <a:txBody>
                    <a:bodyPr/>
                    <a:lstStyle/>
                    <a:p>
                      <a:pPr algn="l" fontAlgn="b"/>
                      <a:r>
                        <a:rPr lang="fr-BE" sz="1000" b="0" i="0" u="none" strike="noStrike">
                          <a:solidFill>
                            <a:srgbClr val="000000"/>
                          </a:solidFill>
                          <a:effectLst/>
                          <a:latin typeface="Arial Narrow" panose="020B0606020202030204" pitchFamily="34" charset="0"/>
                        </a:rPr>
                        <a:t>767/749-98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1000" b="1" i="0" u="none" strike="noStrike">
                          <a:solidFill>
                            <a:srgbClr val="000000"/>
                          </a:solidFill>
                          <a:effectLst/>
                          <a:latin typeface="Arial Narrow" panose="020B0606020202030204" pitchFamily="34" charset="0"/>
                        </a:rPr>
                        <a:t>0052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solidFill>
                            <a:srgbClr val="000000"/>
                          </a:solidFill>
                          <a:effectLst/>
                          <a:latin typeface="Arial Narrow" panose="020B0606020202030204" pitchFamily="34" charset="0"/>
                        </a:rPr>
                        <a:t>Investissements divers biblio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496190"/>
                  </a:ext>
                </a:extLst>
              </a:tr>
              <a:tr h="88357">
                <a:tc>
                  <a:txBody>
                    <a:bodyPr/>
                    <a:lstStyle/>
                    <a:p>
                      <a:pPr algn="l" fontAlgn="b"/>
                      <a:r>
                        <a:rPr lang="fr-BE" sz="1000" b="0" i="0" u="none" strike="noStrike">
                          <a:solidFill>
                            <a:srgbClr val="000000"/>
                          </a:solidFill>
                          <a:effectLst/>
                          <a:latin typeface="Arial Narrow" panose="020B0606020202030204" pitchFamily="34" charset="0"/>
                        </a:rPr>
                        <a:t>790/724-60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BE" sz="1000" b="1" i="0" u="none" strike="noStrike">
                          <a:solidFill>
                            <a:srgbClr val="000000"/>
                          </a:solidFill>
                          <a:effectLst/>
                          <a:latin typeface="Arial Narrow" panose="020B0606020202030204" pitchFamily="34" charset="0"/>
                        </a:rPr>
                        <a:t>0053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solidFill>
                            <a:srgbClr val="000000"/>
                          </a:solidFill>
                          <a:effectLst/>
                          <a:latin typeface="Arial Narrow" panose="020B0606020202030204" pitchFamily="34" charset="0"/>
                        </a:rPr>
                        <a:t>Maintenance extra bâtiments du culte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532699"/>
                  </a:ext>
                </a:extLst>
              </a:tr>
              <a:tr h="88357">
                <a:tc>
                  <a:txBody>
                    <a:bodyPr/>
                    <a:lstStyle/>
                    <a:p>
                      <a:pPr algn="l" fontAlgn="b"/>
                      <a:r>
                        <a:rPr lang="fr-BE" sz="1000" b="0" i="0" u="none" strike="noStrike">
                          <a:solidFill>
                            <a:srgbClr val="000000"/>
                          </a:solidFill>
                          <a:effectLst/>
                          <a:latin typeface="Arial Narrow" panose="020B0606020202030204" pitchFamily="34" charset="0"/>
                        </a:rPr>
                        <a:t>84401/724-60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Maintenance extra bâtiment "Tiffins"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50.000,00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38073"/>
                  </a:ext>
                </a:extLst>
              </a:tr>
              <a:tr h="88357">
                <a:tc>
                  <a:txBody>
                    <a:bodyPr/>
                    <a:lstStyle/>
                    <a:p>
                      <a:pPr algn="l" fontAlgn="b"/>
                      <a:r>
                        <a:rPr lang="fr-BE" sz="1000" b="0" i="0" u="none" strike="noStrike">
                          <a:solidFill>
                            <a:srgbClr val="000000"/>
                          </a:solidFill>
                          <a:effectLst/>
                          <a:latin typeface="Arial Narrow" panose="020B0606020202030204" pitchFamily="34" charset="0"/>
                        </a:rPr>
                        <a:t>844/725-60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Aménagement et équipement s/terrain Tiffins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4.000,00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719760"/>
                  </a:ext>
                </a:extLst>
              </a:tr>
              <a:tr h="88357">
                <a:tc>
                  <a:txBody>
                    <a:bodyPr/>
                    <a:lstStyle/>
                    <a:p>
                      <a:pPr algn="l" fontAlgn="b"/>
                      <a:r>
                        <a:rPr lang="fr-BE" sz="1000" b="0" i="0" u="none" strike="noStrike">
                          <a:solidFill>
                            <a:srgbClr val="000000"/>
                          </a:solidFill>
                          <a:effectLst/>
                          <a:latin typeface="Arial Narrow" panose="020B0606020202030204" pitchFamily="34" charset="0"/>
                        </a:rPr>
                        <a:t>84401/741-98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solidFill>
                            <a:srgbClr val="000000"/>
                          </a:solidFill>
                          <a:effectLst/>
                          <a:latin typeface="Arial Narrow" panose="020B0606020202030204" pitchFamily="34" charset="0"/>
                        </a:rPr>
                        <a:t>Mobiliers divers Tiffins MCAE + SAEC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dirty="0">
                          <a:solidFill>
                            <a:srgbClr val="000000"/>
                          </a:solidFill>
                          <a:effectLst/>
                          <a:latin typeface="Arial Narrow" panose="020B0606020202030204" pitchFamily="34" charset="0"/>
                        </a:rPr>
                        <a:t>31.000,00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165937"/>
                  </a:ext>
                </a:extLst>
              </a:tr>
              <a:tr h="88357">
                <a:tc>
                  <a:txBody>
                    <a:bodyPr/>
                    <a:lstStyle/>
                    <a:p>
                      <a:pPr algn="l" fontAlgn="b"/>
                      <a:r>
                        <a:rPr lang="fr-BE" sz="1000" b="0" i="0" u="none" strike="noStrike">
                          <a:solidFill>
                            <a:srgbClr val="000000"/>
                          </a:solidFill>
                          <a:effectLst/>
                          <a:latin typeface="Arial Narrow" panose="020B0606020202030204" pitchFamily="34" charset="0"/>
                        </a:rPr>
                        <a:t>84401/742-53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Investissements informatiques Tiffins MCAE SAEC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dirty="0">
                          <a:solidFill>
                            <a:srgbClr val="000000"/>
                          </a:solidFill>
                          <a:effectLst/>
                          <a:latin typeface="Arial Narrow" panose="020B0606020202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771913"/>
                  </a:ext>
                </a:extLst>
              </a:tr>
              <a:tr h="88357">
                <a:tc>
                  <a:txBody>
                    <a:bodyPr/>
                    <a:lstStyle/>
                    <a:p>
                      <a:pPr algn="l" fontAlgn="b"/>
                      <a:r>
                        <a:rPr lang="fr-BE" sz="1000" b="0" i="0" u="none" strike="noStrike">
                          <a:solidFill>
                            <a:srgbClr val="000000"/>
                          </a:solidFill>
                          <a:effectLst/>
                          <a:latin typeface="Arial Narrow" panose="020B0606020202030204" pitchFamily="34" charset="0"/>
                        </a:rPr>
                        <a:t>84401/749-98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Equipements divers crèches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726086"/>
                  </a:ext>
                </a:extLst>
              </a:tr>
              <a:tr h="88357">
                <a:tc>
                  <a:txBody>
                    <a:bodyPr/>
                    <a:lstStyle/>
                    <a:p>
                      <a:pPr algn="l" fontAlgn="b"/>
                      <a:r>
                        <a:rPr lang="fr-BE" sz="1000" b="0" i="0" u="none" strike="noStrike">
                          <a:solidFill>
                            <a:srgbClr val="000000"/>
                          </a:solidFill>
                          <a:effectLst/>
                          <a:latin typeface="Arial Narrow" panose="020B0606020202030204" pitchFamily="34" charset="0"/>
                        </a:rPr>
                        <a:t>877/735-60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Entretien &amp; réfection extraordinaire réseau égouttage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255703"/>
                  </a:ext>
                </a:extLst>
              </a:tr>
              <a:tr h="88357">
                <a:tc>
                  <a:txBody>
                    <a:bodyPr/>
                    <a:lstStyle/>
                    <a:p>
                      <a:pPr algn="l" fontAlgn="b"/>
                      <a:r>
                        <a:rPr lang="fr-BE" sz="1000" b="0" i="0" u="none" strike="noStrike">
                          <a:solidFill>
                            <a:srgbClr val="000000"/>
                          </a:solidFill>
                          <a:effectLst/>
                          <a:latin typeface="Arial Narrow" panose="020B0606020202030204" pitchFamily="34" charset="0"/>
                        </a:rPr>
                        <a:t>877/812-51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1000" b="1" i="0" u="none" strike="noStrike">
                          <a:solidFill>
                            <a:srgbClr val="000000"/>
                          </a:solidFill>
                          <a:effectLst/>
                          <a:latin typeface="Arial Narrow" panose="020B0606020202030204" pitchFamily="34" charset="0"/>
                        </a:rPr>
                        <a:t>0814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1000" b="0" i="0" u="none" strike="noStrike">
                          <a:solidFill>
                            <a:srgbClr val="000000"/>
                          </a:solidFill>
                          <a:effectLst/>
                          <a:latin typeface="Arial Narrow" panose="020B0606020202030204" pitchFamily="34" charset="0"/>
                        </a:rPr>
                        <a:t>Libération Part (SPGE) - Egouttage Corniche/Aulnes/Parc Ph1 (13/20ème)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dirty="0">
                          <a:solidFill>
                            <a:srgbClr val="000000"/>
                          </a:solidFill>
                          <a:effectLst/>
                          <a:latin typeface="Arial Narrow" panose="020B0606020202030204" pitchFamily="34" charset="0"/>
                        </a:rPr>
                        <a:t>6.157,75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837682"/>
                  </a:ext>
                </a:extLst>
              </a:tr>
              <a:tr h="88357">
                <a:tc>
                  <a:txBody>
                    <a:bodyPr/>
                    <a:lstStyle/>
                    <a:p>
                      <a:pPr algn="l" fontAlgn="b"/>
                      <a:r>
                        <a:rPr lang="fr-BE" sz="1000" b="0" i="0" u="none" strike="noStrike">
                          <a:solidFill>
                            <a:srgbClr val="000000"/>
                          </a:solidFill>
                          <a:effectLst/>
                          <a:latin typeface="Arial Narrow" panose="020B0606020202030204" pitchFamily="34" charset="0"/>
                        </a:rPr>
                        <a:t>87701/812-51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1000" b="1" i="0" u="none" strike="noStrike">
                          <a:solidFill>
                            <a:srgbClr val="000000"/>
                          </a:solidFill>
                          <a:effectLst/>
                          <a:latin typeface="Arial Narrow" panose="020B0606020202030204" pitchFamily="34" charset="0"/>
                        </a:rPr>
                        <a:t>0057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1000" b="0" i="0" u="none" strike="noStrike">
                          <a:solidFill>
                            <a:srgbClr val="000000"/>
                          </a:solidFill>
                          <a:effectLst/>
                          <a:latin typeface="Arial Narrow" panose="020B0606020202030204" pitchFamily="34" charset="0"/>
                        </a:rPr>
                        <a:t>Libération Part (SPGE) - Egouttage Gaillemarde (10/20eme)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5.735,50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920068"/>
                  </a:ext>
                </a:extLst>
              </a:tr>
              <a:tr h="88357">
                <a:tc>
                  <a:txBody>
                    <a:bodyPr/>
                    <a:lstStyle/>
                    <a:p>
                      <a:pPr algn="l" fontAlgn="b"/>
                      <a:r>
                        <a:rPr lang="fr-BE" sz="1000" b="0" i="0" u="none" strike="noStrike">
                          <a:solidFill>
                            <a:srgbClr val="000000"/>
                          </a:solidFill>
                          <a:effectLst/>
                          <a:latin typeface="Arial Narrow" panose="020B0606020202030204" pitchFamily="34" charset="0"/>
                        </a:rPr>
                        <a:t>87702/812-51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1000" b="1" i="0" u="none" strike="noStrike">
                          <a:solidFill>
                            <a:srgbClr val="000000"/>
                          </a:solidFill>
                          <a:effectLst/>
                          <a:latin typeface="Arial Narrow" panose="020B0606020202030204" pitchFamily="34" charset="0"/>
                        </a:rPr>
                        <a:t>0058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1000" b="0" i="0" u="none" strike="noStrike">
                          <a:solidFill>
                            <a:srgbClr val="000000"/>
                          </a:solidFill>
                          <a:effectLst/>
                          <a:latin typeface="Arial Narrow" panose="020B0606020202030204" pitchFamily="34" charset="0"/>
                        </a:rPr>
                        <a:t>Libérat°Part (SPGE)-Egoutt. Corniche/Aulnes/Parc Ph2-Gros tienne /Clos Fleuri (7/20)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dirty="0">
                          <a:solidFill>
                            <a:srgbClr val="000000"/>
                          </a:solidFill>
                          <a:effectLst/>
                          <a:latin typeface="Arial Narrow" panose="020B0606020202030204" pitchFamily="34" charset="0"/>
                        </a:rPr>
                        <a:t>29.991,61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720574"/>
                  </a:ext>
                </a:extLst>
              </a:tr>
              <a:tr h="88357">
                <a:tc>
                  <a:txBody>
                    <a:bodyPr/>
                    <a:lstStyle/>
                    <a:p>
                      <a:pPr algn="l" fontAlgn="b"/>
                      <a:r>
                        <a:rPr lang="fr-BE" sz="1000" b="0" i="0" u="none" strike="noStrike">
                          <a:solidFill>
                            <a:srgbClr val="000000"/>
                          </a:solidFill>
                          <a:effectLst/>
                          <a:latin typeface="Arial Narrow" panose="020B0606020202030204" pitchFamily="34" charset="0"/>
                        </a:rPr>
                        <a:t>87703/812-51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1000" b="1" i="0" u="none" strike="noStrike">
                          <a:solidFill>
                            <a:srgbClr val="000000"/>
                          </a:solidFill>
                          <a:effectLst/>
                          <a:latin typeface="Arial Narrow" panose="020B0606020202030204" pitchFamily="34" charset="0"/>
                        </a:rPr>
                        <a:t>0068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1000" b="0" i="0" u="none" strike="noStrike">
                          <a:solidFill>
                            <a:srgbClr val="000000"/>
                          </a:solidFill>
                          <a:effectLst/>
                          <a:latin typeface="Arial Narrow" panose="020B0606020202030204" pitchFamily="34" charset="0"/>
                        </a:rPr>
                        <a:t>Libération Part (SPGE) - Egouttage Tienne st Roch (Droit tirage 2013-2016)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1.747,01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754358"/>
                  </a:ext>
                </a:extLst>
              </a:tr>
              <a:tr h="88357">
                <a:tc>
                  <a:txBody>
                    <a:bodyPr/>
                    <a:lstStyle/>
                    <a:p>
                      <a:pPr algn="l" fontAlgn="b"/>
                      <a:r>
                        <a:rPr lang="fr-BE" sz="1000" b="0" i="0" u="none" strike="noStrike">
                          <a:solidFill>
                            <a:srgbClr val="000000"/>
                          </a:solidFill>
                          <a:effectLst/>
                          <a:latin typeface="Arial Narrow" panose="020B0606020202030204" pitchFamily="34" charset="0"/>
                        </a:rPr>
                        <a:t>87801/724-60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Maintenance extra bâtiment cimetière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40792"/>
                  </a:ext>
                </a:extLst>
              </a:tr>
              <a:tr h="88357">
                <a:tc>
                  <a:txBody>
                    <a:bodyPr/>
                    <a:lstStyle/>
                    <a:p>
                      <a:pPr algn="l" fontAlgn="b"/>
                      <a:r>
                        <a:rPr lang="fr-BE" sz="1000" b="0" i="0" u="none" strike="noStrike">
                          <a:solidFill>
                            <a:srgbClr val="000000"/>
                          </a:solidFill>
                          <a:effectLst/>
                          <a:latin typeface="Arial Narrow" panose="020B0606020202030204" pitchFamily="34" charset="0"/>
                        </a:rPr>
                        <a:t>878/ 725-60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Equip et maintenance extra s/terrain cimetière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45.000,00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115821"/>
                  </a:ext>
                </a:extLst>
              </a:tr>
              <a:tr h="88357">
                <a:tc>
                  <a:txBody>
                    <a:bodyPr/>
                    <a:lstStyle/>
                    <a:p>
                      <a:pPr algn="l" fontAlgn="b"/>
                      <a:r>
                        <a:rPr lang="fr-BE" sz="1000" b="0" i="0" u="none" strike="noStrike">
                          <a:solidFill>
                            <a:srgbClr val="000000"/>
                          </a:solidFill>
                          <a:effectLst/>
                          <a:latin typeface="Arial Narrow" panose="020B0606020202030204" pitchFamily="34" charset="0"/>
                        </a:rPr>
                        <a:t>878/749-98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Investissements divers cimetière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536390"/>
                  </a:ext>
                </a:extLst>
              </a:tr>
              <a:tr h="88357">
                <a:tc>
                  <a:txBody>
                    <a:bodyPr/>
                    <a:lstStyle/>
                    <a:p>
                      <a:pPr algn="l" fontAlgn="b"/>
                      <a:r>
                        <a:rPr lang="fr-BE" sz="1000" b="0" i="0" u="none" strike="noStrike">
                          <a:solidFill>
                            <a:srgbClr val="000000"/>
                          </a:solidFill>
                          <a:effectLst/>
                          <a:latin typeface="Arial Narrow" panose="020B0606020202030204" pitchFamily="34" charset="0"/>
                        </a:rPr>
                        <a:t>879/743-51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Création pôle mobilité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886282"/>
                  </a:ext>
                </a:extLst>
              </a:tr>
              <a:tr h="88357">
                <a:tc>
                  <a:txBody>
                    <a:bodyPr/>
                    <a:lstStyle/>
                    <a:p>
                      <a:pPr algn="l" fontAlgn="b"/>
                      <a:r>
                        <a:rPr lang="fr-BE" sz="1000" b="0" i="0" u="none" strike="noStrike">
                          <a:solidFill>
                            <a:srgbClr val="000000"/>
                          </a:solidFill>
                          <a:effectLst/>
                          <a:latin typeface="Arial Narrow" panose="020B0606020202030204" pitchFamily="34" charset="0"/>
                        </a:rPr>
                        <a:t>92201/722-60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1000" b="1" i="0" u="none" strike="noStrike">
                          <a:solidFill>
                            <a:srgbClr val="000000"/>
                          </a:solidFill>
                          <a:effectLst/>
                          <a:latin typeface="Arial Narrow" panose="020B0606020202030204" pitchFamily="34" charset="0"/>
                        </a:rPr>
                        <a:t>0064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1000" b="0" i="0" u="none" strike="noStrike">
                          <a:solidFill>
                            <a:srgbClr val="000000"/>
                          </a:solidFill>
                          <a:effectLst/>
                          <a:latin typeface="Arial Narrow" panose="020B0606020202030204" pitchFamily="34" charset="0"/>
                        </a:rPr>
                        <a:t>Construction logement Justice Broquet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175.000,00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dirty="0">
                          <a:solidFill>
                            <a:srgbClr val="000000"/>
                          </a:solidFill>
                          <a:effectLst/>
                          <a:latin typeface="Arial Narrow" panose="020B0606020202030204" pitchFamily="34" charset="0"/>
                        </a:rPr>
                        <a:t>50.000,00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757564"/>
                  </a:ext>
                </a:extLst>
              </a:tr>
              <a:tr h="88357">
                <a:tc>
                  <a:txBody>
                    <a:bodyPr/>
                    <a:lstStyle/>
                    <a:p>
                      <a:pPr algn="l" fontAlgn="b"/>
                      <a:r>
                        <a:rPr lang="fr-BE" sz="1000" b="0" i="0" u="none" strike="noStrike">
                          <a:solidFill>
                            <a:srgbClr val="000000"/>
                          </a:solidFill>
                          <a:effectLst/>
                          <a:latin typeface="Arial Narrow" panose="020B0606020202030204" pitchFamily="34" charset="0"/>
                        </a:rPr>
                        <a:t>93001/733-60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Etude aménag territoire (PCA - permis d'urbanisme…)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105.000,00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sngStrike" dirty="0">
                          <a:solidFill>
                            <a:srgbClr val="000000"/>
                          </a:solidFill>
                          <a:effectLst/>
                          <a:latin typeface="Arial Narrow" panose="020B0606020202030204" pitchFamily="34" charset="0"/>
                        </a:rPr>
                        <a:t> </a:t>
                      </a:r>
                      <a:endParaRPr lang="fr-BE"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393330"/>
                  </a:ext>
                </a:extLst>
              </a:tr>
              <a:tr h="88357">
                <a:tc>
                  <a:txBody>
                    <a:bodyPr/>
                    <a:lstStyle/>
                    <a:p>
                      <a:pPr algn="l" fontAlgn="b"/>
                      <a:r>
                        <a:rPr lang="fr-BE" sz="1000" b="0" i="0" u="none" strike="noStrike">
                          <a:solidFill>
                            <a:srgbClr val="000000"/>
                          </a:solidFill>
                          <a:effectLst/>
                          <a:latin typeface="Arial Narrow" panose="020B0606020202030204" pitchFamily="34" charset="0"/>
                        </a:rPr>
                        <a:t>930/812-51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fr-BE" sz="1000" b="1" i="0" u="none" strike="noStrike">
                          <a:solidFill>
                            <a:srgbClr val="000000"/>
                          </a:solidFill>
                          <a:effectLst/>
                          <a:latin typeface="Arial Narrow" panose="020B0606020202030204" pitchFamily="34" charset="0"/>
                        </a:rPr>
                        <a:t>0069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fr-BE" sz="1000" b="0" i="0" u="none" strike="noStrike" dirty="0">
                          <a:solidFill>
                            <a:srgbClr val="000000"/>
                          </a:solidFill>
                          <a:effectLst/>
                          <a:latin typeface="Arial Narrow" panose="020B0606020202030204" pitchFamily="34" charset="0"/>
                        </a:rPr>
                        <a:t>Libération Parts RCA (6/9eme)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30.000,00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sngStrike" dirty="0">
                          <a:solidFill>
                            <a:srgbClr val="000000"/>
                          </a:solidFill>
                          <a:effectLst/>
                          <a:latin typeface="Arial Narrow" panose="020B0606020202030204" pitchFamily="34" charset="0"/>
                        </a:rPr>
                        <a:t> </a:t>
                      </a:r>
                      <a:endParaRPr lang="fr-BE"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300985"/>
                  </a:ext>
                </a:extLst>
              </a:tr>
              <a:tr h="88357">
                <a:tc>
                  <a:txBody>
                    <a:bodyPr/>
                    <a:lstStyle/>
                    <a:p>
                      <a:pPr algn="l" fontAlgn="b"/>
                      <a:r>
                        <a:rPr lang="fr-BE" sz="1000" b="0" i="0" u="none" strike="noStrike">
                          <a:solidFill>
                            <a:srgbClr val="000000"/>
                          </a:solidFill>
                          <a:effectLst/>
                          <a:latin typeface="Arial Narrow" panose="020B0606020202030204" pitchFamily="34" charset="0"/>
                        </a:rPr>
                        <a:t>93001/512-51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0065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Subside exceptionnel en capital RCA investissement terrains "Padel"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0" i="0" u="none" strike="noStrike">
                          <a:solidFill>
                            <a:srgbClr val="000000"/>
                          </a:solidFill>
                          <a:effectLst/>
                          <a:latin typeface="Arial Narrow" panose="020B0606020202030204" pitchFamily="34" charset="0"/>
                        </a:rPr>
                        <a:t>30.000,00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001849"/>
                  </a:ext>
                </a:extLst>
              </a:tr>
              <a:tr h="88357">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000" b="1"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TOTAUX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000" b="1" i="0" u="none" strike="noStrike">
                          <a:solidFill>
                            <a:srgbClr val="000000"/>
                          </a:solidFill>
                          <a:effectLst/>
                          <a:latin typeface="Arial Narrow" panose="020B0606020202030204" pitchFamily="34" charset="0"/>
                        </a:rPr>
                        <a:t>2.258.796,87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b"/>
                      <a:r>
                        <a:rPr lang="fr-BE" sz="1000" b="1" i="0" u="none" strike="noStrike" dirty="0">
                          <a:solidFill>
                            <a:srgbClr val="000000"/>
                          </a:solidFill>
                          <a:effectLst/>
                          <a:latin typeface="Arial Narrow" panose="020B0606020202030204" pitchFamily="34" charset="0"/>
                        </a:rPr>
                        <a:t>445.000,00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389288026"/>
                  </a:ext>
                </a:extLst>
              </a:tr>
            </a:tbl>
          </a:graphicData>
        </a:graphic>
      </p:graphicFrame>
    </p:spTree>
    <p:extLst>
      <p:ext uri="{BB962C8B-B14F-4D97-AF65-F5344CB8AC3E}">
        <p14:creationId xmlns:p14="http://schemas.microsoft.com/office/powerpoint/2010/main" val="303238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BF755-99FF-44FB-8B7A-0DCEABD8C7EF}"/>
              </a:ext>
            </a:extLst>
          </p:cNvPr>
          <p:cNvSpPr>
            <a:spLocks noGrp="1"/>
          </p:cNvSpPr>
          <p:nvPr>
            <p:ph type="ctrTitle"/>
          </p:nvPr>
        </p:nvSpPr>
        <p:spPr>
          <a:xfrm>
            <a:off x="2398143" y="483079"/>
            <a:ext cx="9575321" cy="5244861"/>
          </a:xfrm>
        </p:spPr>
        <p:txBody>
          <a:bodyPr>
            <a:normAutofit fontScale="90000"/>
          </a:bodyPr>
          <a:lstStyle/>
          <a:p>
            <a:pPr lvl="0"/>
            <a:br>
              <a:rPr lang="fr-BE" sz="2400" dirty="0"/>
            </a:br>
            <a:r>
              <a:rPr lang="fr-BE" sz="3100" dirty="0">
                <a:solidFill>
                  <a:srgbClr val="009900"/>
                </a:solidFill>
              </a:rPr>
              <a:t>1. </a:t>
            </a:r>
            <a:r>
              <a:rPr lang="fr-BE" sz="3100" i="1" dirty="0"/>
              <a:t>Budget 2020 et ses spécificités </a:t>
            </a:r>
            <a:r>
              <a:rPr lang="fr-BE" sz="3100" dirty="0"/>
              <a:t>(notamment les souhaits politiques) </a:t>
            </a:r>
            <a:br>
              <a:rPr lang="fr-BE" sz="3100" dirty="0"/>
            </a:br>
            <a:br>
              <a:rPr lang="fr-BE" sz="3100" dirty="0"/>
            </a:br>
            <a:r>
              <a:rPr lang="fr-BE" sz="3100" dirty="0">
                <a:solidFill>
                  <a:srgbClr val="009900"/>
                </a:solidFill>
              </a:rPr>
              <a:t>2. </a:t>
            </a:r>
            <a:r>
              <a:rPr lang="fr-BE" sz="3100" i="1" dirty="0"/>
              <a:t>Exécution d’un budget </a:t>
            </a:r>
            <a:r>
              <a:rPr lang="fr-BE" sz="3100" dirty="0"/>
              <a:t>: rappel de quelques règles légales et de respect de l’intérêt général</a:t>
            </a:r>
            <a:br>
              <a:rPr lang="fr-BE" sz="3100" dirty="0"/>
            </a:br>
            <a:br>
              <a:rPr lang="fr-BE" sz="3100" dirty="0"/>
            </a:br>
            <a:r>
              <a:rPr lang="fr-BE" sz="3100" dirty="0">
                <a:solidFill>
                  <a:srgbClr val="009900"/>
                </a:solidFill>
              </a:rPr>
              <a:t>3. </a:t>
            </a:r>
            <a:r>
              <a:rPr lang="fr-BE" sz="3100" i="1" dirty="0"/>
              <a:t>Responsabilités financières </a:t>
            </a:r>
            <a:r>
              <a:rPr lang="fr-BE" sz="3100" dirty="0"/>
              <a:t>des services et les compétences du service finances </a:t>
            </a:r>
            <a:br>
              <a:rPr lang="fr-BE" sz="3100" dirty="0"/>
            </a:br>
            <a:br>
              <a:rPr lang="fr-BE" sz="3100" dirty="0"/>
            </a:br>
            <a:r>
              <a:rPr lang="fr-BE" sz="3100" dirty="0">
                <a:solidFill>
                  <a:srgbClr val="009900"/>
                </a:solidFill>
              </a:rPr>
              <a:t>4. </a:t>
            </a:r>
            <a:r>
              <a:rPr lang="fr-BE" sz="3100" i="1" dirty="0"/>
              <a:t>Planning de l’évolution du budget 2020 </a:t>
            </a:r>
            <a:r>
              <a:rPr lang="fr-BE" sz="3100" dirty="0"/>
              <a:t>(Compte/MB1 et MB2 et préparation budget 2021)</a:t>
            </a:r>
            <a:br>
              <a:rPr lang="fr-BE" sz="3100" dirty="0"/>
            </a:br>
            <a:br>
              <a:rPr lang="fr-BE" sz="2400" dirty="0"/>
            </a:br>
            <a:endParaRPr lang="fr-BE" sz="2400" dirty="0"/>
          </a:p>
        </p:txBody>
      </p:sp>
    </p:spTree>
    <p:extLst>
      <p:ext uri="{BB962C8B-B14F-4D97-AF65-F5344CB8AC3E}">
        <p14:creationId xmlns:p14="http://schemas.microsoft.com/office/powerpoint/2010/main" val="129870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BF755-99FF-44FB-8B7A-0DCEABD8C7EF}"/>
              </a:ext>
            </a:extLst>
          </p:cNvPr>
          <p:cNvSpPr>
            <a:spLocks noGrp="1"/>
          </p:cNvSpPr>
          <p:nvPr>
            <p:ph type="ctrTitle"/>
          </p:nvPr>
        </p:nvSpPr>
        <p:spPr>
          <a:xfrm>
            <a:off x="2398143" y="483079"/>
            <a:ext cx="9575321" cy="5244861"/>
          </a:xfrm>
        </p:spPr>
        <p:txBody>
          <a:bodyPr>
            <a:normAutofit fontScale="90000"/>
          </a:bodyPr>
          <a:lstStyle/>
          <a:p>
            <a:pPr lvl="0"/>
            <a:br>
              <a:rPr lang="fr-BE" sz="2400" dirty="0"/>
            </a:br>
            <a:r>
              <a:rPr lang="fr-BE" sz="3100" dirty="0">
                <a:solidFill>
                  <a:srgbClr val="009900"/>
                </a:solidFill>
              </a:rPr>
              <a:t>1. </a:t>
            </a:r>
            <a:r>
              <a:rPr lang="fr-BE" sz="3100" i="1" dirty="0"/>
              <a:t>Budget 2020 et ses spécificités </a:t>
            </a:r>
            <a:r>
              <a:rPr lang="fr-BE" sz="3100" dirty="0"/>
              <a:t>(notamment les souhaits politiques) </a:t>
            </a:r>
            <a:br>
              <a:rPr lang="fr-BE" sz="3100" dirty="0"/>
            </a:br>
            <a:br>
              <a:rPr lang="fr-BE" sz="3100" dirty="0"/>
            </a:br>
            <a:r>
              <a:rPr lang="fr-BE" sz="3100" dirty="0">
                <a:solidFill>
                  <a:srgbClr val="009900"/>
                </a:solidFill>
              </a:rPr>
              <a:t>2. </a:t>
            </a:r>
            <a:r>
              <a:rPr lang="fr-BE" sz="3100" i="1" dirty="0"/>
              <a:t>Exécution d’un budget </a:t>
            </a:r>
            <a:r>
              <a:rPr lang="fr-BE" sz="3100" dirty="0"/>
              <a:t>: rappel de quelques règles légales et de respect de l’intérêt général</a:t>
            </a:r>
            <a:br>
              <a:rPr lang="fr-BE" sz="3100" dirty="0"/>
            </a:br>
            <a:br>
              <a:rPr lang="fr-BE" sz="3100" dirty="0"/>
            </a:br>
            <a:r>
              <a:rPr lang="fr-BE" sz="3100" dirty="0">
                <a:solidFill>
                  <a:srgbClr val="009900"/>
                </a:solidFill>
              </a:rPr>
              <a:t>3. </a:t>
            </a:r>
            <a:r>
              <a:rPr lang="fr-BE" sz="3100" i="1" dirty="0"/>
              <a:t>Responsabilités financières </a:t>
            </a:r>
            <a:r>
              <a:rPr lang="fr-BE" sz="3100" dirty="0"/>
              <a:t>des services et les compétences du service finances </a:t>
            </a:r>
            <a:br>
              <a:rPr lang="fr-BE" sz="3100" dirty="0"/>
            </a:br>
            <a:br>
              <a:rPr lang="fr-BE" sz="3100" dirty="0"/>
            </a:br>
            <a:r>
              <a:rPr lang="fr-BE" sz="3100" dirty="0">
                <a:solidFill>
                  <a:srgbClr val="009900"/>
                </a:solidFill>
              </a:rPr>
              <a:t>4. </a:t>
            </a:r>
            <a:r>
              <a:rPr lang="fr-BE" sz="3100" i="1" dirty="0"/>
              <a:t>Planning de l’évolution du budget 2020 </a:t>
            </a:r>
            <a:r>
              <a:rPr lang="fr-BE" sz="3100" dirty="0"/>
              <a:t>(Compte/MB1 et MB2 et préparation budget 2021)</a:t>
            </a:r>
            <a:br>
              <a:rPr lang="fr-BE" sz="3100" dirty="0"/>
            </a:br>
            <a:br>
              <a:rPr lang="fr-BE" sz="2400" dirty="0"/>
            </a:br>
            <a:endParaRPr lang="fr-BE" sz="2400" dirty="0"/>
          </a:p>
        </p:txBody>
      </p:sp>
      <p:pic>
        <p:nvPicPr>
          <p:cNvPr id="8196" name="Picture 4" descr="Résultat de recherche d'images pour &quot;image budget&quot;">
            <a:extLst>
              <a:ext uri="{FF2B5EF4-FFF2-40B4-BE49-F238E27FC236}">
                <a16:creationId xmlns:a16="http://schemas.microsoft.com/office/drawing/2014/main" id="{0127C1A8-EC90-40C2-A0E5-FAE6A8311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511810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2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a:xfrm>
            <a:off x="1534695" y="638508"/>
            <a:ext cx="9520158" cy="1357011"/>
          </a:xfrm>
        </p:spPr>
        <p:txBody>
          <a:bodyPr>
            <a:normAutofit fontScale="90000"/>
          </a:bodyPr>
          <a:lstStyle/>
          <a:p>
            <a:r>
              <a:rPr lang="fr-BE" i="1" dirty="0"/>
              <a:t>Exécution d’un budget </a:t>
            </a:r>
            <a:r>
              <a:rPr lang="fr-BE" dirty="0"/>
              <a:t>: rappel de quelques règles légales et de respect de l’intérêt général</a:t>
            </a:r>
            <a:br>
              <a:rPr lang="fr-BE" dirty="0"/>
            </a:br>
            <a:endParaRPr lang="fr-BE" dirty="0"/>
          </a:p>
        </p:txBody>
      </p:sp>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2</a:t>
            </a:r>
          </a:p>
        </p:txBody>
      </p:sp>
      <p:sp>
        <p:nvSpPr>
          <p:cNvPr id="9" name="Espace réservé du contenu 8">
            <a:extLst>
              <a:ext uri="{FF2B5EF4-FFF2-40B4-BE49-F238E27FC236}">
                <a16:creationId xmlns:a16="http://schemas.microsoft.com/office/drawing/2014/main" id="{4BF3CC2C-1CD5-4795-B1C1-9FE1AA053817}"/>
              </a:ext>
            </a:extLst>
          </p:cNvPr>
          <p:cNvSpPr>
            <a:spLocks noGrp="1"/>
          </p:cNvSpPr>
          <p:nvPr>
            <p:ph idx="1"/>
          </p:nvPr>
        </p:nvSpPr>
        <p:spPr>
          <a:xfrm>
            <a:off x="622300" y="2015732"/>
            <a:ext cx="10432554" cy="3450613"/>
          </a:xfrm>
        </p:spPr>
        <p:txBody>
          <a:bodyPr>
            <a:normAutofit/>
          </a:bodyPr>
          <a:lstStyle/>
          <a:p>
            <a:pPr marL="0" indent="0">
              <a:buNone/>
            </a:pPr>
            <a:r>
              <a:rPr lang="fr-BE" sz="2800" i="1" dirty="0"/>
              <a:t>Budget = ensemble de CB = voté par Conseil communal et approuvé par tutelle RW  </a:t>
            </a:r>
          </a:p>
          <a:p>
            <a:pPr marL="0" indent="0">
              <a:buNone/>
            </a:pPr>
            <a:r>
              <a:rPr lang="fr-BE" sz="2800" dirty="0"/>
              <a:t>Principe 1 = vote et approbation avant de dépenser sauf …</a:t>
            </a:r>
          </a:p>
          <a:p>
            <a:pPr marL="0" indent="0">
              <a:buNone/>
            </a:pPr>
            <a:r>
              <a:rPr lang="fr-BE" sz="2800" dirty="0"/>
              <a:t>Principe 2 = pas de dépassement de CB non justifié sauf …</a:t>
            </a:r>
          </a:p>
          <a:p>
            <a:pPr marL="0" indent="0">
              <a:buNone/>
            </a:pPr>
            <a:endParaRPr lang="fr-BE" sz="2800" dirty="0"/>
          </a:p>
          <a:p>
            <a:pPr marL="0" indent="0">
              <a:buNone/>
            </a:pPr>
            <a:endParaRPr lang="fr-BE" sz="2800" dirty="0"/>
          </a:p>
        </p:txBody>
      </p:sp>
      <p:pic>
        <p:nvPicPr>
          <p:cNvPr id="18436" name="Picture 4" descr="Résultat de recherche d'images pour &quot;règles budget&quot;">
            <a:extLst>
              <a:ext uri="{FF2B5EF4-FFF2-40B4-BE49-F238E27FC236}">
                <a16:creationId xmlns:a16="http://schemas.microsoft.com/office/drawing/2014/main" id="{5E05877F-1945-4F90-B640-8C108AB6F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386" y="4330700"/>
            <a:ext cx="2560214" cy="223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9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a:xfrm>
            <a:off x="1534695" y="638508"/>
            <a:ext cx="9520158" cy="1357011"/>
          </a:xfrm>
        </p:spPr>
        <p:txBody>
          <a:bodyPr>
            <a:normAutofit fontScale="90000"/>
          </a:bodyPr>
          <a:lstStyle/>
          <a:p>
            <a:r>
              <a:rPr lang="fr-BE" i="1" dirty="0"/>
              <a:t>Exécution d’un budget </a:t>
            </a:r>
            <a:r>
              <a:rPr lang="fr-BE" dirty="0"/>
              <a:t>: rappel de quelques règles légales et de respect de l’intérêt général</a:t>
            </a:r>
            <a:br>
              <a:rPr lang="fr-BE" dirty="0"/>
            </a:br>
            <a:endParaRPr lang="fr-BE" dirty="0"/>
          </a:p>
        </p:txBody>
      </p:sp>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2</a:t>
            </a:r>
          </a:p>
        </p:txBody>
      </p:sp>
      <p:sp>
        <p:nvSpPr>
          <p:cNvPr id="9" name="Espace réservé du contenu 8">
            <a:extLst>
              <a:ext uri="{FF2B5EF4-FFF2-40B4-BE49-F238E27FC236}">
                <a16:creationId xmlns:a16="http://schemas.microsoft.com/office/drawing/2014/main" id="{4BF3CC2C-1CD5-4795-B1C1-9FE1AA053817}"/>
              </a:ext>
            </a:extLst>
          </p:cNvPr>
          <p:cNvSpPr>
            <a:spLocks noGrp="1"/>
          </p:cNvSpPr>
          <p:nvPr>
            <p:ph idx="1"/>
          </p:nvPr>
        </p:nvSpPr>
        <p:spPr>
          <a:xfrm>
            <a:off x="622300" y="2015732"/>
            <a:ext cx="10432554" cy="3450613"/>
          </a:xfrm>
        </p:spPr>
        <p:txBody>
          <a:bodyPr>
            <a:normAutofit/>
          </a:bodyPr>
          <a:lstStyle/>
          <a:p>
            <a:pPr marL="0" indent="0">
              <a:buNone/>
            </a:pPr>
            <a:r>
              <a:rPr lang="fr-BE" sz="2800" i="1" dirty="0"/>
              <a:t>Budget = ensemble de CB de dépenses, accessible par BC validé par Collège</a:t>
            </a:r>
          </a:p>
          <a:p>
            <a:pPr marL="0" indent="0">
              <a:buNone/>
            </a:pPr>
            <a:r>
              <a:rPr lang="fr-BE" sz="2800" dirty="0"/>
              <a:t>Principe 1 : Vérifier le CB</a:t>
            </a:r>
          </a:p>
          <a:p>
            <a:pPr marL="0" indent="0">
              <a:buNone/>
            </a:pPr>
            <a:r>
              <a:rPr lang="fr-BE" sz="2800" dirty="0"/>
              <a:t>Principe 2 : Introduire une demande en comparant 3 offres</a:t>
            </a:r>
          </a:p>
          <a:p>
            <a:pPr marL="0" indent="0">
              <a:buNone/>
            </a:pPr>
            <a:endParaRPr lang="fr-BE" sz="2800" dirty="0"/>
          </a:p>
          <a:p>
            <a:pPr marL="0" indent="0">
              <a:buNone/>
            </a:pPr>
            <a:endParaRPr lang="fr-BE" sz="2800" dirty="0"/>
          </a:p>
        </p:txBody>
      </p:sp>
      <p:pic>
        <p:nvPicPr>
          <p:cNvPr id="19460" name="Picture 4" descr="Image associée">
            <a:extLst>
              <a:ext uri="{FF2B5EF4-FFF2-40B4-BE49-F238E27FC236}">
                <a16:creationId xmlns:a16="http://schemas.microsoft.com/office/drawing/2014/main" id="{5D904786-5CFA-4583-BFC2-7F0326B28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350" y="4186820"/>
            <a:ext cx="2559050" cy="255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00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a:xfrm>
            <a:off x="1534695" y="638508"/>
            <a:ext cx="9520158" cy="1357011"/>
          </a:xfrm>
        </p:spPr>
        <p:txBody>
          <a:bodyPr>
            <a:normAutofit fontScale="90000"/>
          </a:bodyPr>
          <a:lstStyle/>
          <a:p>
            <a:r>
              <a:rPr lang="fr-BE" i="1" dirty="0"/>
              <a:t>Exécution d’un budget </a:t>
            </a:r>
            <a:r>
              <a:rPr lang="fr-BE" dirty="0"/>
              <a:t>: rappel de quelques règles légales et de respect de l’intérêt général</a:t>
            </a:r>
            <a:br>
              <a:rPr lang="fr-BE" dirty="0"/>
            </a:br>
            <a:endParaRPr lang="fr-BE" dirty="0"/>
          </a:p>
        </p:txBody>
      </p:sp>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2</a:t>
            </a:r>
          </a:p>
        </p:txBody>
      </p:sp>
      <p:sp>
        <p:nvSpPr>
          <p:cNvPr id="9" name="Espace réservé du contenu 8">
            <a:extLst>
              <a:ext uri="{FF2B5EF4-FFF2-40B4-BE49-F238E27FC236}">
                <a16:creationId xmlns:a16="http://schemas.microsoft.com/office/drawing/2014/main" id="{4BF3CC2C-1CD5-4795-B1C1-9FE1AA053817}"/>
              </a:ext>
            </a:extLst>
          </p:cNvPr>
          <p:cNvSpPr>
            <a:spLocks noGrp="1"/>
          </p:cNvSpPr>
          <p:nvPr>
            <p:ph idx="1"/>
          </p:nvPr>
        </p:nvSpPr>
        <p:spPr>
          <a:xfrm>
            <a:off x="622300" y="2015732"/>
            <a:ext cx="10432554" cy="3450613"/>
          </a:xfrm>
        </p:spPr>
        <p:txBody>
          <a:bodyPr>
            <a:normAutofit/>
          </a:bodyPr>
          <a:lstStyle/>
          <a:p>
            <a:pPr marL="0" indent="0">
              <a:buNone/>
            </a:pPr>
            <a:r>
              <a:rPr lang="fr-BE" sz="2800" i="1" dirty="0"/>
              <a:t>Budget = ensemble de CB de dépenses à honorer sur facture/adhésion à un marché/convention/contrat … </a:t>
            </a:r>
          </a:p>
          <a:p>
            <a:pPr marL="0" indent="0">
              <a:buNone/>
            </a:pPr>
            <a:r>
              <a:rPr lang="fr-BE" sz="2800" dirty="0"/>
              <a:t>Principe 1 : Facture originale certifiée par chef de service (contrôle important)</a:t>
            </a:r>
          </a:p>
          <a:p>
            <a:pPr marL="0" indent="0">
              <a:buNone/>
            </a:pPr>
            <a:r>
              <a:rPr lang="fr-BE" sz="2800" dirty="0"/>
              <a:t>Principe 2 : Après certification, ordonnancement, mandat et autorisation du DF de payer </a:t>
            </a:r>
          </a:p>
          <a:p>
            <a:pPr marL="0" indent="0">
              <a:buNone/>
            </a:pPr>
            <a:endParaRPr lang="fr-BE" sz="2800" dirty="0"/>
          </a:p>
          <a:p>
            <a:pPr marL="0" indent="0">
              <a:buNone/>
            </a:pPr>
            <a:endParaRPr lang="fr-BE" sz="2800" dirty="0"/>
          </a:p>
        </p:txBody>
      </p:sp>
      <p:pic>
        <p:nvPicPr>
          <p:cNvPr id="20484" name="Picture 4" descr="Image associée">
            <a:extLst>
              <a:ext uri="{FF2B5EF4-FFF2-40B4-BE49-F238E27FC236}">
                <a16:creationId xmlns:a16="http://schemas.microsoft.com/office/drawing/2014/main" id="{EF876873-72A3-49E9-8C99-C4514F48F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5172075"/>
            <a:ext cx="2714022" cy="135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5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a:xfrm>
            <a:off x="1534695" y="638508"/>
            <a:ext cx="9520158" cy="1357011"/>
          </a:xfrm>
        </p:spPr>
        <p:txBody>
          <a:bodyPr>
            <a:normAutofit fontScale="90000"/>
          </a:bodyPr>
          <a:lstStyle/>
          <a:p>
            <a:r>
              <a:rPr lang="fr-BE" i="1" dirty="0"/>
              <a:t>Exécution d’un budget </a:t>
            </a:r>
            <a:r>
              <a:rPr lang="fr-BE" dirty="0"/>
              <a:t>: rappel de quelques règles légales et de respect de l’intérêt général</a:t>
            </a:r>
            <a:br>
              <a:rPr lang="fr-BE" dirty="0"/>
            </a:br>
            <a:endParaRPr lang="fr-BE" dirty="0"/>
          </a:p>
        </p:txBody>
      </p:sp>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2</a:t>
            </a:r>
          </a:p>
        </p:txBody>
      </p:sp>
      <p:sp>
        <p:nvSpPr>
          <p:cNvPr id="9" name="Espace réservé du contenu 8">
            <a:extLst>
              <a:ext uri="{FF2B5EF4-FFF2-40B4-BE49-F238E27FC236}">
                <a16:creationId xmlns:a16="http://schemas.microsoft.com/office/drawing/2014/main" id="{4BF3CC2C-1CD5-4795-B1C1-9FE1AA053817}"/>
              </a:ext>
            </a:extLst>
          </p:cNvPr>
          <p:cNvSpPr>
            <a:spLocks noGrp="1"/>
          </p:cNvSpPr>
          <p:nvPr>
            <p:ph idx="1"/>
          </p:nvPr>
        </p:nvSpPr>
        <p:spPr>
          <a:xfrm>
            <a:off x="622299" y="1888732"/>
            <a:ext cx="10432554" cy="3450613"/>
          </a:xfrm>
        </p:spPr>
        <p:txBody>
          <a:bodyPr>
            <a:normAutofit/>
          </a:bodyPr>
          <a:lstStyle/>
          <a:p>
            <a:pPr marL="0" indent="0">
              <a:buNone/>
            </a:pPr>
            <a:r>
              <a:rPr lang="fr-BE" sz="2800" i="1" dirty="0"/>
              <a:t>Budget = ensemble de CB de recettes </a:t>
            </a:r>
          </a:p>
          <a:p>
            <a:pPr marL="0" indent="0">
              <a:buNone/>
            </a:pPr>
            <a:r>
              <a:rPr lang="fr-BE" sz="2800" dirty="0"/>
              <a:t>Principe 1 : Tout droit à recette est enregistré sur base d’une pièce justificative (responsabilité des services concernés) à transmettre au service finances </a:t>
            </a:r>
          </a:p>
          <a:p>
            <a:pPr marL="0" indent="0">
              <a:buNone/>
            </a:pPr>
            <a:r>
              <a:rPr lang="fr-BE" sz="2800" dirty="0"/>
              <a:t>Principe 2 : Tout droit à recette de subside est crée au moment de la promesse ferme (document justificatif indispensable) </a:t>
            </a:r>
          </a:p>
          <a:p>
            <a:pPr marL="0" indent="0">
              <a:buNone/>
            </a:pPr>
            <a:endParaRPr lang="fr-BE" sz="2800" dirty="0"/>
          </a:p>
          <a:p>
            <a:pPr marL="0" indent="0">
              <a:buNone/>
            </a:pPr>
            <a:endParaRPr lang="fr-BE" sz="2800" dirty="0"/>
          </a:p>
        </p:txBody>
      </p:sp>
      <p:pic>
        <p:nvPicPr>
          <p:cNvPr id="21508" name="Picture 4" descr="Résultat de recherche d'images pour &quot;documents&quot;">
            <a:extLst>
              <a:ext uri="{FF2B5EF4-FFF2-40B4-BE49-F238E27FC236}">
                <a16:creationId xmlns:a16="http://schemas.microsoft.com/office/drawing/2014/main" id="{145CD230-66B4-46CE-82FE-A595F28E7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538"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1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BF755-99FF-44FB-8B7A-0DCEABD8C7EF}"/>
              </a:ext>
            </a:extLst>
          </p:cNvPr>
          <p:cNvSpPr>
            <a:spLocks noGrp="1"/>
          </p:cNvSpPr>
          <p:nvPr>
            <p:ph type="ctrTitle"/>
          </p:nvPr>
        </p:nvSpPr>
        <p:spPr>
          <a:xfrm>
            <a:off x="2398143" y="483079"/>
            <a:ext cx="9575321" cy="5244861"/>
          </a:xfrm>
        </p:spPr>
        <p:txBody>
          <a:bodyPr>
            <a:normAutofit fontScale="90000"/>
          </a:bodyPr>
          <a:lstStyle/>
          <a:p>
            <a:pPr lvl="0"/>
            <a:br>
              <a:rPr lang="fr-BE" sz="2400" dirty="0"/>
            </a:br>
            <a:r>
              <a:rPr lang="fr-BE" sz="3100" dirty="0">
                <a:solidFill>
                  <a:srgbClr val="009900"/>
                </a:solidFill>
              </a:rPr>
              <a:t>1. </a:t>
            </a:r>
            <a:r>
              <a:rPr lang="fr-BE" sz="3100" i="1" dirty="0"/>
              <a:t>Budget 2020 et ses spécificités </a:t>
            </a:r>
            <a:r>
              <a:rPr lang="fr-BE" sz="3100" dirty="0"/>
              <a:t>(notamment les souhaits politiques) </a:t>
            </a:r>
            <a:br>
              <a:rPr lang="fr-BE" sz="3100" dirty="0"/>
            </a:br>
            <a:br>
              <a:rPr lang="fr-BE" sz="3100" dirty="0"/>
            </a:br>
            <a:r>
              <a:rPr lang="fr-BE" sz="3100" dirty="0">
                <a:solidFill>
                  <a:srgbClr val="009900"/>
                </a:solidFill>
              </a:rPr>
              <a:t>2. </a:t>
            </a:r>
            <a:r>
              <a:rPr lang="fr-BE" sz="3100" i="1" dirty="0"/>
              <a:t>Exécution d’un budget </a:t>
            </a:r>
            <a:r>
              <a:rPr lang="fr-BE" sz="3100" dirty="0"/>
              <a:t>: rappel de quelques règles légales et de respect de l’intérêt général</a:t>
            </a:r>
            <a:br>
              <a:rPr lang="fr-BE" sz="3100" dirty="0"/>
            </a:br>
            <a:br>
              <a:rPr lang="fr-BE" sz="3100" dirty="0"/>
            </a:br>
            <a:r>
              <a:rPr lang="fr-BE" sz="3100" dirty="0">
                <a:solidFill>
                  <a:srgbClr val="009900"/>
                </a:solidFill>
              </a:rPr>
              <a:t>3. </a:t>
            </a:r>
            <a:r>
              <a:rPr lang="fr-BE" sz="3100" i="1" dirty="0"/>
              <a:t>Responsabilités financières </a:t>
            </a:r>
            <a:r>
              <a:rPr lang="fr-BE" sz="3100" dirty="0"/>
              <a:t>des services et les compétences du service finances </a:t>
            </a:r>
            <a:br>
              <a:rPr lang="fr-BE" sz="3100" dirty="0"/>
            </a:br>
            <a:br>
              <a:rPr lang="fr-BE" sz="3100" dirty="0"/>
            </a:br>
            <a:r>
              <a:rPr lang="fr-BE" sz="3100" dirty="0">
                <a:solidFill>
                  <a:srgbClr val="009900"/>
                </a:solidFill>
              </a:rPr>
              <a:t>4. </a:t>
            </a:r>
            <a:r>
              <a:rPr lang="fr-BE" sz="3100" i="1" dirty="0"/>
              <a:t>Planning de l’évolution du budget 2020 </a:t>
            </a:r>
            <a:r>
              <a:rPr lang="fr-BE" sz="3100" dirty="0"/>
              <a:t>(Compte/MB1 et MB2 et préparation budget 2021)</a:t>
            </a:r>
            <a:br>
              <a:rPr lang="fr-BE" sz="3100" dirty="0"/>
            </a:br>
            <a:br>
              <a:rPr lang="fr-BE" sz="2400" dirty="0"/>
            </a:br>
            <a:endParaRPr lang="fr-BE" sz="2400" dirty="0"/>
          </a:p>
        </p:txBody>
      </p:sp>
    </p:spTree>
    <p:extLst>
      <p:ext uri="{BB962C8B-B14F-4D97-AF65-F5344CB8AC3E}">
        <p14:creationId xmlns:p14="http://schemas.microsoft.com/office/powerpoint/2010/main" val="7845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a:xfrm>
            <a:off x="1534695" y="638508"/>
            <a:ext cx="9520158" cy="1357011"/>
          </a:xfrm>
        </p:spPr>
        <p:txBody>
          <a:bodyPr>
            <a:normAutofit fontScale="90000"/>
          </a:bodyPr>
          <a:lstStyle/>
          <a:p>
            <a:r>
              <a:rPr lang="fr-BE" i="1" dirty="0"/>
              <a:t>Responsabilités financières </a:t>
            </a:r>
            <a:r>
              <a:rPr lang="fr-BE" dirty="0"/>
              <a:t>des services et les compétences du service finances </a:t>
            </a:r>
            <a:br>
              <a:rPr lang="fr-BE" dirty="0"/>
            </a:br>
            <a:endParaRPr lang="fr-BE" dirty="0"/>
          </a:p>
        </p:txBody>
      </p:sp>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3</a:t>
            </a:r>
          </a:p>
        </p:txBody>
      </p:sp>
      <p:sp>
        <p:nvSpPr>
          <p:cNvPr id="9" name="Espace réservé du contenu 8">
            <a:extLst>
              <a:ext uri="{FF2B5EF4-FFF2-40B4-BE49-F238E27FC236}">
                <a16:creationId xmlns:a16="http://schemas.microsoft.com/office/drawing/2014/main" id="{4BF3CC2C-1CD5-4795-B1C1-9FE1AA053817}"/>
              </a:ext>
            </a:extLst>
          </p:cNvPr>
          <p:cNvSpPr>
            <a:spLocks noGrp="1"/>
          </p:cNvSpPr>
          <p:nvPr>
            <p:ph idx="1"/>
          </p:nvPr>
        </p:nvSpPr>
        <p:spPr>
          <a:xfrm>
            <a:off x="622300" y="2015732"/>
            <a:ext cx="10432554" cy="3450613"/>
          </a:xfrm>
        </p:spPr>
        <p:txBody>
          <a:bodyPr>
            <a:normAutofit/>
          </a:bodyPr>
          <a:lstStyle/>
          <a:p>
            <a:pPr marL="0" indent="0" algn="ctr">
              <a:buNone/>
            </a:pPr>
            <a:r>
              <a:rPr lang="fr-BE" sz="4000" b="1" i="1" u="sng" dirty="0">
                <a:solidFill>
                  <a:srgbClr val="00B050"/>
                </a:solidFill>
              </a:rPr>
              <a:t>Votre engagement, votre gestion, votre suivi du budget </a:t>
            </a:r>
          </a:p>
          <a:p>
            <a:pPr marL="0" indent="0" algn="ctr">
              <a:buNone/>
            </a:pPr>
            <a:r>
              <a:rPr lang="fr-BE" sz="4000" i="1" dirty="0"/>
              <a:t>= Responsabilités essentielles à la gestion financière optimale et au gain de temps </a:t>
            </a:r>
          </a:p>
          <a:p>
            <a:pPr marL="0" indent="0">
              <a:buNone/>
            </a:pPr>
            <a:endParaRPr lang="fr-BE" sz="2800" dirty="0"/>
          </a:p>
        </p:txBody>
      </p:sp>
      <p:pic>
        <p:nvPicPr>
          <p:cNvPr id="22530" name="Picture 2" descr="Résultat de recherche d'images pour &quot;engagement&quot;">
            <a:extLst>
              <a:ext uri="{FF2B5EF4-FFF2-40B4-BE49-F238E27FC236}">
                <a16:creationId xmlns:a16="http://schemas.microsoft.com/office/drawing/2014/main" id="{6E8C2322-12CF-46B1-9868-9CF7E0642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5214243"/>
            <a:ext cx="348615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56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a:xfrm>
            <a:off x="1534695" y="638508"/>
            <a:ext cx="9520158" cy="1357011"/>
          </a:xfrm>
        </p:spPr>
        <p:txBody>
          <a:bodyPr>
            <a:normAutofit fontScale="90000"/>
          </a:bodyPr>
          <a:lstStyle/>
          <a:p>
            <a:r>
              <a:rPr lang="fr-BE" i="1" dirty="0"/>
              <a:t>Responsabilités financières </a:t>
            </a:r>
            <a:r>
              <a:rPr lang="fr-BE" dirty="0"/>
              <a:t>des services et les compétences du service finances </a:t>
            </a:r>
            <a:br>
              <a:rPr lang="fr-BE" dirty="0"/>
            </a:br>
            <a:endParaRPr lang="fr-BE" dirty="0"/>
          </a:p>
        </p:txBody>
      </p:sp>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3</a:t>
            </a:r>
          </a:p>
        </p:txBody>
      </p:sp>
      <p:sp>
        <p:nvSpPr>
          <p:cNvPr id="9" name="Espace réservé du contenu 8">
            <a:extLst>
              <a:ext uri="{FF2B5EF4-FFF2-40B4-BE49-F238E27FC236}">
                <a16:creationId xmlns:a16="http://schemas.microsoft.com/office/drawing/2014/main" id="{4BF3CC2C-1CD5-4795-B1C1-9FE1AA053817}"/>
              </a:ext>
            </a:extLst>
          </p:cNvPr>
          <p:cNvSpPr>
            <a:spLocks noGrp="1"/>
          </p:cNvSpPr>
          <p:nvPr>
            <p:ph idx="1"/>
          </p:nvPr>
        </p:nvSpPr>
        <p:spPr>
          <a:xfrm>
            <a:off x="622299" y="1529406"/>
            <a:ext cx="10432554" cy="3450613"/>
          </a:xfrm>
        </p:spPr>
        <p:txBody>
          <a:bodyPr>
            <a:normAutofit/>
          </a:bodyPr>
          <a:lstStyle/>
          <a:p>
            <a:pPr marL="0" indent="0" algn="ctr">
              <a:buNone/>
            </a:pPr>
            <a:r>
              <a:rPr lang="fr-BE" sz="2800" b="1" i="1" u="sng" dirty="0">
                <a:solidFill>
                  <a:srgbClr val="00B050"/>
                </a:solidFill>
              </a:rPr>
              <a:t>Nos compétences </a:t>
            </a:r>
          </a:p>
          <a:p>
            <a:pPr marL="0" indent="0" algn="ctr">
              <a:buNone/>
            </a:pPr>
            <a:r>
              <a:rPr lang="fr-BE" sz="2800" i="1" dirty="0"/>
              <a:t>= Magiciennes de la finance, conseils, recherche de solutions, intégration comptable, gestion trésorerie, gestion des investissements et du patrimoine, gestion des dépenses et factures, gestion des recettes diverses, gestion du patrimoine, gestion des recouvrements taxes et autres, … </a:t>
            </a:r>
            <a:endParaRPr lang="fr-BE" sz="2800" dirty="0"/>
          </a:p>
          <a:p>
            <a:pPr marL="0" indent="0">
              <a:buNone/>
            </a:pPr>
            <a:endParaRPr lang="fr-BE" sz="2800" dirty="0"/>
          </a:p>
          <a:p>
            <a:pPr marL="0" indent="0">
              <a:buNone/>
            </a:pPr>
            <a:endParaRPr lang="fr-BE" sz="2800" dirty="0"/>
          </a:p>
        </p:txBody>
      </p:sp>
      <p:pic>
        <p:nvPicPr>
          <p:cNvPr id="23556" name="Picture 4" descr="Résultat de recherche d'images pour &quot;engagement&quot;">
            <a:extLst>
              <a:ext uri="{FF2B5EF4-FFF2-40B4-BE49-F238E27FC236}">
                <a16:creationId xmlns:a16="http://schemas.microsoft.com/office/drawing/2014/main" id="{07D2659D-E3CA-43EB-B421-8C76931E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192" y="4686300"/>
            <a:ext cx="2918222" cy="184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40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BF755-99FF-44FB-8B7A-0DCEABD8C7EF}"/>
              </a:ext>
            </a:extLst>
          </p:cNvPr>
          <p:cNvSpPr>
            <a:spLocks noGrp="1"/>
          </p:cNvSpPr>
          <p:nvPr>
            <p:ph type="ctrTitle"/>
          </p:nvPr>
        </p:nvSpPr>
        <p:spPr>
          <a:xfrm>
            <a:off x="2398143" y="483079"/>
            <a:ext cx="9575321" cy="5244861"/>
          </a:xfrm>
        </p:spPr>
        <p:txBody>
          <a:bodyPr>
            <a:normAutofit fontScale="90000"/>
          </a:bodyPr>
          <a:lstStyle/>
          <a:p>
            <a:pPr lvl="0"/>
            <a:br>
              <a:rPr lang="fr-BE" sz="2400" dirty="0"/>
            </a:br>
            <a:r>
              <a:rPr lang="fr-BE" sz="3100" dirty="0">
                <a:solidFill>
                  <a:srgbClr val="009900"/>
                </a:solidFill>
              </a:rPr>
              <a:t>1. </a:t>
            </a:r>
            <a:r>
              <a:rPr lang="fr-BE" sz="3100" i="1" dirty="0"/>
              <a:t>Budget 2020 et ses spécificités </a:t>
            </a:r>
            <a:r>
              <a:rPr lang="fr-BE" sz="3100" dirty="0"/>
              <a:t>(notamment les souhaits politiques) </a:t>
            </a:r>
            <a:br>
              <a:rPr lang="fr-BE" sz="3100" dirty="0"/>
            </a:br>
            <a:br>
              <a:rPr lang="fr-BE" sz="3100" dirty="0"/>
            </a:br>
            <a:r>
              <a:rPr lang="fr-BE" sz="3100" dirty="0">
                <a:solidFill>
                  <a:srgbClr val="009900"/>
                </a:solidFill>
              </a:rPr>
              <a:t>2. </a:t>
            </a:r>
            <a:r>
              <a:rPr lang="fr-BE" sz="3100" i="1" dirty="0"/>
              <a:t>Exécution d’un budget </a:t>
            </a:r>
            <a:r>
              <a:rPr lang="fr-BE" sz="3100" dirty="0"/>
              <a:t>: rappel de quelques règles légales et de respect de l’intérêt général</a:t>
            </a:r>
            <a:br>
              <a:rPr lang="fr-BE" sz="3100" dirty="0"/>
            </a:br>
            <a:br>
              <a:rPr lang="fr-BE" sz="3100" dirty="0"/>
            </a:br>
            <a:r>
              <a:rPr lang="fr-BE" sz="3100" dirty="0">
                <a:solidFill>
                  <a:srgbClr val="009900"/>
                </a:solidFill>
              </a:rPr>
              <a:t>3. </a:t>
            </a:r>
            <a:r>
              <a:rPr lang="fr-BE" sz="3100" i="1" dirty="0"/>
              <a:t>Responsabilités financières </a:t>
            </a:r>
            <a:r>
              <a:rPr lang="fr-BE" sz="3100" dirty="0"/>
              <a:t>des services et les compétences du service finances </a:t>
            </a:r>
            <a:br>
              <a:rPr lang="fr-BE" sz="3100" dirty="0"/>
            </a:br>
            <a:br>
              <a:rPr lang="fr-BE" sz="3100" dirty="0"/>
            </a:br>
            <a:r>
              <a:rPr lang="fr-BE" sz="3100" dirty="0">
                <a:solidFill>
                  <a:srgbClr val="009900"/>
                </a:solidFill>
              </a:rPr>
              <a:t>4. </a:t>
            </a:r>
            <a:r>
              <a:rPr lang="fr-BE" sz="3100" i="1" dirty="0"/>
              <a:t>Planning de l’évolution du budget 2020 </a:t>
            </a:r>
            <a:r>
              <a:rPr lang="fr-BE" sz="3100" dirty="0"/>
              <a:t>(Compte/MB1 et MB2 et préparation budget 2021)</a:t>
            </a:r>
            <a:br>
              <a:rPr lang="fr-BE" sz="3100" dirty="0"/>
            </a:br>
            <a:br>
              <a:rPr lang="fr-BE" sz="2400" dirty="0"/>
            </a:br>
            <a:endParaRPr lang="fr-BE" sz="2400" dirty="0"/>
          </a:p>
        </p:txBody>
      </p:sp>
    </p:spTree>
    <p:extLst>
      <p:ext uri="{BB962C8B-B14F-4D97-AF65-F5344CB8AC3E}">
        <p14:creationId xmlns:p14="http://schemas.microsoft.com/office/powerpoint/2010/main" val="393453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a:xfrm>
            <a:off x="1534695" y="372256"/>
            <a:ext cx="9520158" cy="1357011"/>
          </a:xfrm>
        </p:spPr>
        <p:txBody>
          <a:bodyPr>
            <a:normAutofit/>
          </a:bodyPr>
          <a:lstStyle/>
          <a:p>
            <a:r>
              <a:rPr lang="fr-BE" i="1" dirty="0"/>
              <a:t>Planning de l’évolution du budget 2020 </a:t>
            </a:r>
            <a:r>
              <a:rPr lang="fr-BE" dirty="0"/>
              <a:t>(Compte/MB1 et MB2 et préparation budget 2021)</a:t>
            </a:r>
          </a:p>
        </p:txBody>
      </p:sp>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4</a:t>
            </a:r>
          </a:p>
        </p:txBody>
      </p:sp>
      <p:graphicFrame>
        <p:nvGraphicFramePr>
          <p:cNvPr id="3" name="Espace réservé du contenu 2">
            <a:extLst>
              <a:ext uri="{FF2B5EF4-FFF2-40B4-BE49-F238E27FC236}">
                <a16:creationId xmlns:a16="http://schemas.microsoft.com/office/drawing/2014/main" id="{9CCD31E1-0459-48D8-B481-3786FD070C43}"/>
              </a:ext>
            </a:extLst>
          </p:cNvPr>
          <p:cNvGraphicFramePr>
            <a:graphicFrameLocks noGrp="1"/>
          </p:cNvGraphicFramePr>
          <p:nvPr>
            <p:ph idx="1"/>
            <p:extLst>
              <p:ext uri="{D42A27DB-BD31-4B8C-83A1-F6EECF244321}">
                <p14:modId xmlns:p14="http://schemas.microsoft.com/office/powerpoint/2010/main" val="1485455449"/>
              </p:ext>
            </p:extLst>
          </p:nvPr>
        </p:nvGraphicFramePr>
        <p:xfrm>
          <a:off x="228601" y="1729267"/>
          <a:ext cx="11734798" cy="7533722"/>
        </p:xfrm>
        <a:graphic>
          <a:graphicData uri="http://schemas.openxmlformats.org/drawingml/2006/table">
            <a:tbl>
              <a:tblPr/>
              <a:tblGrid>
                <a:gridCol w="1600199">
                  <a:extLst>
                    <a:ext uri="{9D8B030D-6E8A-4147-A177-3AD203B41FA5}">
                      <a16:colId xmlns:a16="http://schemas.microsoft.com/office/drawing/2014/main" val="542451483"/>
                    </a:ext>
                  </a:extLst>
                </a:gridCol>
                <a:gridCol w="861395">
                  <a:extLst>
                    <a:ext uri="{9D8B030D-6E8A-4147-A177-3AD203B41FA5}">
                      <a16:colId xmlns:a16="http://schemas.microsoft.com/office/drawing/2014/main" val="1251783728"/>
                    </a:ext>
                  </a:extLst>
                </a:gridCol>
                <a:gridCol w="699865">
                  <a:extLst>
                    <a:ext uri="{9D8B030D-6E8A-4147-A177-3AD203B41FA5}">
                      <a16:colId xmlns:a16="http://schemas.microsoft.com/office/drawing/2014/main" val="1650167919"/>
                    </a:ext>
                  </a:extLst>
                </a:gridCol>
                <a:gridCol w="784330">
                  <a:extLst>
                    <a:ext uri="{9D8B030D-6E8A-4147-A177-3AD203B41FA5}">
                      <a16:colId xmlns:a16="http://schemas.microsoft.com/office/drawing/2014/main" val="858368969"/>
                    </a:ext>
                  </a:extLst>
                </a:gridCol>
                <a:gridCol w="760199">
                  <a:extLst>
                    <a:ext uri="{9D8B030D-6E8A-4147-A177-3AD203B41FA5}">
                      <a16:colId xmlns:a16="http://schemas.microsoft.com/office/drawing/2014/main" val="2836312050"/>
                    </a:ext>
                  </a:extLst>
                </a:gridCol>
                <a:gridCol w="844664">
                  <a:extLst>
                    <a:ext uri="{9D8B030D-6E8A-4147-A177-3AD203B41FA5}">
                      <a16:colId xmlns:a16="http://schemas.microsoft.com/office/drawing/2014/main" val="2132805977"/>
                    </a:ext>
                  </a:extLst>
                </a:gridCol>
                <a:gridCol w="812047">
                  <a:extLst>
                    <a:ext uri="{9D8B030D-6E8A-4147-A177-3AD203B41FA5}">
                      <a16:colId xmlns:a16="http://schemas.microsoft.com/office/drawing/2014/main" val="263974350"/>
                    </a:ext>
                  </a:extLst>
                </a:gridCol>
                <a:gridCol w="635947">
                  <a:extLst>
                    <a:ext uri="{9D8B030D-6E8A-4147-A177-3AD203B41FA5}">
                      <a16:colId xmlns:a16="http://schemas.microsoft.com/office/drawing/2014/main" val="4112971580"/>
                    </a:ext>
                  </a:extLst>
                </a:gridCol>
                <a:gridCol w="723997">
                  <a:extLst>
                    <a:ext uri="{9D8B030D-6E8A-4147-A177-3AD203B41FA5}">
                      <a16:colId xmlns:a16="http://schemas.microsoft.com/office/drawing/2014/main" val="1017549715"/>
                    </a:ext>
                  </a:extLst>
                </a:gridCol>
                <a:gridCol w="723997">
                  <a:extLst>
                    <a:ext uri="{9D8B030D-6E8A-4147-A177-3AD203B41FA5}">
                      <a16:colId xmlns:a16="http://schemas.microsoft.com/office/drawing/2014/main" val="2449718760"/>
                    </a:ext>
                  </a:extLst>
                </a:gridCol>
                <a:gridCol w="862459">
                  <a:extLst>
                    <a:ext uri="{9D8B030D-6E8A-4147-A177-3AD203B41FA5}">
                      <a16:colId xmlns:a16="http://schemas.microsoft.com/office/drawing/2014/main" val="3930808004"/>
                    </a:ext>
                  </a:extLst>
                </a:gridCol>
                <a:gridCol w="889000">
                  <a:extLst>
                    <a:ext uri="{9D8B030D-6E8A-4147-A177-3AD203B41FA5}">
                      <a16:colId xmlns:a16="http://schemas.microsoft.com/office/drawing/2014/main" val="1560322703"/>
                    </a:ext>
                  </a:extLst>
                </a:gridCol>
                <a:gridCol w="640750">
                  <a:extLst>
                    <a:ext uri="{9D8B030D-6E8A-4147-A177-3AD203B41FA5}">
                      <a16:colId xmlns:a16="http://schemas.microsoft.com/office/drawing/2014/main" val="2313511808"/>
                    </a:ext>
                  </a:extLst>
                </a:gridCol>
                <a:gridCol w="895949">
                  <a:extLst>
                    <a:ext uri="{9D8B030D-6E8A-4147-A177-3AD203B41FA5}">
                      <a16:colId xmlns:a16="http://schemas.microsoft.com/office/drawing/2014/main" val="2891661968"/>
                    </a:ext>
                  </a:extLst>
                </a:gridCol>
              </a:tblGrid>
              <a:tr h="641396">
                <a:tc>
                  <a:txBody>
                    <a:bodyPr/>
                    <a:lstStyle/>
                    <a:p>
                      <a:pPr algn="ctr" fontAlgn="ctr"/>
                      <a:r>
                        <a:rPr lang="fr-BE" sz="1200" b="1" i="0" u="none" strike="noStrike" dirty="0">
                          <a:solidFill>
                            <a:srgbClr val="000000"/>
                          </a:solidFill>
                          <a:effectLst/>
                          <a:latin typeface="Calibri" panose="020F0502020204030204" pitchFamily="34" charset="0"/>
                        </a:rPr>
                        <a:t>PANNING EXECUTION BUDGET 2020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déc-19</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a:solidFill>
                            <a:srgbClr val="000000"/>
                          </a:solidFill>
                          <a:effectLst/>
                          <a:latin typeface="Calibri" panose="020F0502020204030204" pitchFamily="34" charset="0"/>
                        </a:rPr>
                        <a:t>janv-20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févr-20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mars-20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avr-20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mai-20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juin-20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juil-20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août-20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sept-20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oct-20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nov-20</a:t>
                      </a:r>
                    </a:p>
                  </a:txBody>
                  <a:tcPr marL="0" marR="0" marT="0" marB="0" anchor="ctr">
                    <a:lnL>
                      <a:noFill/>
                    </a:lnL>
                    <a:lnR>
                      <a:noFill/>
                    </a:lnR>
                    <a:lnT>
                      <a:noFill/>
                    </a:lnT>
                    <a:lnB>
                      <a:noFill/>
                    </a:lnB>
                    <a:solidFill>
                      <a:srgbClr val="FFE699"/>
                    </a:solidFill>
                  </a:tcPr>
                </a:tc>
                <a:tc>
                  <a:txBody>
                    <a:bodyPr/>
                    <a:lstStyle/>
                    <a:p>
                      <a:pPr algn="ctr" fontAlgn="ctr"/>
                      <a:r>
                        <a:rPr lang="fr-BE" sz="1200" b="1" i="0" u="none" strike="noStrike" dirty="0">
                          <a:solidFill>
                            <a:srgbClr val="000000"/>
                          </a:solidFill>
                          <a:effectLst/>
                          <a:latin typeface="Calibri" panose="020F0502020204030204" pitchFamily="34" charset="0"/>
                        </a:rPr>
                        <a:t>déc-20</a:t>
                      </a:r>
                    </a:p>
                  </a:txBody>
                  <a:tcPr marL="0" marR="0" marT="0" marB="0" anchor="ctr">
                    <a:lnL>
                      <a:noFill/>
                    </a:lnL>
                    <a:lnR>
                      <a:noFill/>
                    </a:lnR>
                    <a:lnT>
                      <a:noFill/>
                    </a:lnT>
                    <a:lnB>
                      <a:noFill/>
                    </a:lnB>
                    <a:solidFill>
                      <a:srgbClr val="FFE699"/>
                    </a:solidFill>
                  </a:tcPr>
                </a:tc>
                <a:extLst>
                  <a:ext uri="{0D108BD9-81ED-4DB2-BD59-A6C34878D82A}">
                    <a16:rowId xmlns:a16="http://schemas.microsoft.com/office/drawing/2014/main" val="2168897754"/>
                  </a:ext>
                </a:extLst>
              </a:tr>
              <a:tr h="418301">
                <a:tc>
                  <a:txBody>
                    <a:bodyPr/>
                    <a:lstStyle/>
                    <a:p>
                      <a:pPr algn="ctr" fontAlgn="t"/>
                      <a:r>
                        <a:rPr lang="fr-BE" sz="1200" b="0" i="0" u="none" strike="noStrike">
                          <a:solidFill>
                            <a:srgbClr val="000000"/>
                          </a:solidFill>
                          <a:effectLst/>
                          <a:latin typeface="Calibri" panose="020F0502020204030204" pitchFamily="34" charset="0"/>
                        </a:rPr>
                        <a:t>BUDGET 2020 </a:t>
                      </a:r>
                    </a:p>
                  </a:txBody>
                  <a:tcPr marL="0" marR="0" marT="0" marB="0">
                    <a:lnL>
                      <a:noFill/>
                    </a:lnL>
                    <a:lnR>
                      <a:noFill/>
                    </a:lnR>
                    <a:lnT>
                      <a:noFill/>
                    </a:lnT>
                    <a:lnB>
                      <a:noFill/>
                    </a:lnB>
                  </a:tcPr>
                </a:tc>
                <a:tc>
                  <a:txBody>
                    <a:bodyPr/>
                    <a:lstStyle/>
                    <a:p>
                      <a:pPr algn="ctr" fontAlgn="t"/>
                      <a:r>
                        <a:rPr lang="fr-BE" sz="1200" b="0" i="0" u="none" strike="noStrike" dirty="0">
                          <a:solidFill>
                            <a:srgbClr val="000000"/>
                          </a:solidFill>
                          <a:effectLst/>
                          <a:latin typeface="Calibri" panose="020F0502020204030204" pitchFamily="34" charset="0"/>
                        </a:rPr>
                        <a:t>Clôture BUDGET 2020</a:t>
                      </a:r>
                    </a:p>
                  </a:txBody>
                  <a:tcPr marL="0" marR="0" marT="0" marB="0">
                    <a:lnL>
                      <a:noFill/>
                    </a:lnL>
                    <a:lnR>
                      <a:noFill/>
                    </a:lnR>
                    <a:lnT>
                      <a:noFill/>
                    </a:lnT>
                    <a:lnB>
                      <a:noFill/>
                    </a:lnB>
                    <a:solidFill>
                      <a:srgbClr val="C65911"/>
                    </a:solidFill>
                  </a:tcPr>
                </a:tc>
                <a:tc>
                  <a:txBody>
                    <a:bodyPr/>
                    <a:lstStyle/>
                    <a:p>
                      <a:pPr algn="ctr" fontAlgn="t"/>
                      <a:r>
                        <a:rPr lang="fr-BE" sz="1200" b="0" i="0" u="none" strike="noStrike">
                          <a:solidFill>
                            <a:srgbClr val="000000"/>
                          </a:solidFill>
                          <a:effectLst/>
                          <a:latin typeface="Calibri" panose="020F0502020204030204" pitchFamily="34" charset="0"/>
                        </a:rPr>
                        <a:t>1/12ème prov</a:t>
                      </a:r>
                    </a:p>
                  </a:txBody>
                  <a:tcPr marL="0" marR="0" marT="0" marB="0">
                    <a:lnL>
                      <a:noFill/>
                    </a:lnL>
                    <a:lnR>
                      <a:noFill/>
                    </a:lnR>
                    <a:lnT>
                      <a:noFill/>
                    </a:lnT>
                    <a:lnB>
                      <a:noFill/>
                    </a:lnB>
                    <a:solidFill>
                      <a:srgbClr val="FCE4D6"/>
                    </a:solidFill>
                  </a:tcPr>
                </a:tc>
                <a:tc>
                  <a:txBody>
                    <a:bodyPr/>
                    <a:lstStyle/>
                    <a:p>
                      <a:pPr algn="ctr" fontAlgn="t"/>
                      <a:r>
                        <a:rPr lang="fr-BE" sz="1200" b="0" i="0" u="none" strike="noStrike">
                          <a:solidFill>
                            <a:srgbClr val="000000"/>
                          </a:solidFill>
                          <a:effectLst/>
                          <a:latin typeface="Calibri" panose="020F0502020204030204" pitchFamily="34" charset="0"/>
                        </a:rPr>
                        <a:t>2/12ème prov </a:t>
                      </a:r>
                    </a:p>
                  </a:txBody>
                  <a:tcPr marL="0" marR="0" marT="0" marB="0">
                    <a:lnL>
                      <a:noFill/>
                    </a:lnL>
                    <a:lnR>
                      <a:noFill/>
                    </a:lnR>
                    <a:lnT>
                      <a:noFill/>
                    </a:lnT>
                    <a:lnB>
                      <a:noFill/>
                    </a:lnB>
                    <a:solidFill>
                      <a:srgbClr val="FCE4D6"/>
                    </a:solidFill>
                  </a:tcPr>
                </a:tc>
                <a:tc>
                  <a:txBody>
                    <a:bodyPr/>
                    <a:lstStyle/>
                    <a:p>
                      <a:pPr algn="ctr" fontAlgn="t"/>
                      <a:r>
                        <a:rPr lang="fr-BE" sz="1200" b="0" i="0" u="none" strike="noStrike">
                          <a:solidFill>
                            <a:srgbClr val="000000"/>
                          </a:solidFill>
                          <a:effectLst/>
                          <a:latin typeface="Calibri" panose="020F0502020204030204" pitchFamily="34" charset="0"/>
                        </a:rPr>
                        <a:t>Balance recettes et dépenses </a:t>
                      </a:r>
                    </a:p>
                  </a:txBody>
                  <a:tcPr marL="0" marR="0" marT="0" marB="0">
                    <a:lnL>
                      <a:noFill/>
                    </a:lnL>
                    <a:lnR>
                      <a:noFill/>
                    </a:lnR>
                    <a:lnT>
                      <a:noFill/>
                    </a:lnT>
                    <a:lnB>
                      <a:noFill/>
                    </a:lnB>
                    <a:solidFill>
                      <a:srgbClr val="92D050"/>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extLst>
                  <a:ext uri="{0D108BD9-81ED-4DB2-BD59-A6C34878D82A}">
                    <a16:rowId xmlns:a16="http://schemas.microsoft.com/office/drawing/2014/main" val="1398762019"/>
                  </a:ext>
                </a:extLst>
              </a:tr>
              <a:tr h="313726">
                <a:tc>
                  <a:txBody>
                    <a:bodyPr/>
                    <a:lstStyle/>
                    <a:p>
                      <a:pPr algn="ctr" fontAlgn="t"/>
                      <a:r>
                        <a:rPr lang="fr-BE" sz="1200" b="0" i="0" u="none" strike="noStrike">
                          <a:solidFill>
                            <a:srgbClr val="000000"/>
                          </a:solidFill>
                          <a:effectLst/>
                          <a:latin typeface="Calibri" panose="020F0502020204030204" pitchFamily="34" charset="0"/>
                        </a:rPr>
                        <a:t>Vote et tutelle </a:t>
                      </a:r>
                    </a:p>
                  </a:txBody>
                  <a:tcPr marL="0" marR="0" marT="0" marB="0">
                    <a:lnL>
                      <a:noFill/>
                    </a:lnL>
                    <a:lnR>
                      <a:noFill/>
                    </a:lnR>
                    <a:lnT>
                      <a:noFill/>
                    </a:lnT>
                    <a:lnB>
                      <a:noFill/>
                    </a:lnB>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C65911"/>
                    </a:solidFill>
                  </a:tcPr>
                </a:tc>
                <a:tc>
                  <a:txBody>
                    <a:bodyPr/>
                    <a:lstStyle/>
                    <a:p>
                      <a:pPr algn="ctr" fontAlgn="t"/>
                      <a:r>
                        <a:rPr lang="fr-BE" sz="1200" b="0" i="0" u="none" strike="noStrike">
                          <a:solidFill>
                            <a:srgbClr val="000000"/>
                          </a:solidFill>
                          <a:effectLst/>
                          <a:latin typeface="Calibri" panose="020F0502020204030204" pitchFamily="34" charset="0"/>
                        </a:rPr>
                        <a:t>Conseil </a:t>
                      </a:r>
                    </a:p>
                  </a:txBody>
                  <a:tcPr marL="0" marR="0" marT="0" marB="0">
                    <a:lnL>
                      <a:noFill/>
                    </a:lnL>
                    <a:lnR>
                      <a:noFill/>
                    </a:lnR>
                    <a:lnT>
                      <a:noFill/>
                    </a:lnT>
                    <a:lnB>
                      <a:noFill/>
                    </a:lnB>
                    <a:solidFill>
                      <a:srgbClr val="9BC2E6"/>
                    </a:solidFill>
                  </a:tcPr>
                </a:tc>
                <a:tc>
                  <a:txBody>
                    <a:bodyPr/>
                    <a:lstStyle/>
                    <a:p>
                      <a:pPr algn="ctr" fontAlgn="t"/>
                      <a:r>
                        <a:rPr lang="fr-BE" sz="1200" b="0" i="0" u="none" strike="noStrike">
                          <a:solidFill>
                            <a:srgbClr val="000000"/>
                          </a:solidFill>
                          <a:effectLst/>
                          <a:latin typeface="Calibri" panose="020F0502020204030204" pitchFamily="34" charset="0"/>
                        </a:rPr>
                        <a:t>Tutelle approb </a:t>
                      </a:r>
                    </a:p>
                  </a:txBody>
                  <a:tcPr marL="0" marR="0" marT="0" marB="0">
                    <a:lnL>
                      <a:noFill/>
                    </a:lnL>
                    <a:lnR>
                      <a:noFill/>
                    </a:lnR>
                    <a:lnT>
                      <a:noFill/>
                    </a:lnT>
                    <a:lnB>
                      <a:noFill/>
                    </a:lnB>
                    <a:solidFill>
                      <a:srgbClr val="FFFF00"/>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92D050"/>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extLst>
                  <a:ext uri="{0D108BD9-81ED-4DB2-BD59-A6C34878D82A}">
                    <a16:rowId xmlns:a16="http://schemas.microsoft.com/office/drawing/2014/main" val="1775914928"/>
                  </a:ext>
                </a:extLst>
              </a:tr>
              <a:tr h="418301">
                <a:tc>
                  <a:txBody>
                    <a:bodyPr/>
                    <a:lstStyle/>
                    <a:p>
                      <a:pPr algn="ctr" fontAlgn="t"/>
                      <a:r>
                        <a:rPr lang="fr-BE" sz="1200" b="1" i="0" u="none" strike="noStrike" dirty="0">
                          <a:solidFill>
                            <a:srgbClr val="000000"/>
                          </a:solidFill>
                          <a:effectLst/>
                          <a:latin typeface="Calibri" panose="020F0502020204030204" pitchFamily="34" charset="0"/>
                        </a:rPr>
                        <a:t>MB1/2020</a:t>
                      </a:r>
                    </a:p>
                  </a:txBody>
                  <a:tcPr marL="0" marR="0" marT="0" marB="0">
                    <a:lnL>
                      <a:noFill/>
                    </a:lnL>
                    <a:lnR>
                      <a:noFill/>
                    </a:lnR>
                    <a:lnT>
                      <a:noFill/>
                    </a:lnT>
                    <a:lnB>
                      <a:noFill/>
                    </a:lnB>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dirty="0">
                          <a:solidFill>
                            <a:srgbClr val="000000"/>
                          </a:solidFill>
                          <a:effectLst/>
                          <a:latin typeface="Calibri" panose="020F0502020204030204" pitchFamily="34" charset="0"/>
                        </a:rPr>
                        <a:t>Clôture des DEMANDES SERVICES </a:t>
                      </a:r>
                    </a:p>
                  </a:txBody>
                  <a:tcPr marL="0" marR="0" marT="0" marB="0">
                    <a:lnL>
                      <a:noFill/>
                    </a:lnL>
                    <a:lnR>
                      <a:noFill/>
                    </a:lnR>
                    <a:lnT>
                      <a:noFill/>
                    </a:lnT>
                    <a:lnB>
                      <a:noFill/>
                    </a:lnB>
                    <a:solidFill>
                      <a:srgbClr val="C65911"/>
                    </a:solidFill>
                  </a:tcPr>
                </a:tc>
                <a:tc>
                  <a:txBody>
                    <a:bodyPr/>
                    <a:lstStyle/>
                    <a:p>
                      <a:pPr algn="ctr" fontAlgn="t"/>
                      <a:r>
                        <a:rPr lang="fr-BE" sz="1200" b="0" i="0" u="none" strike="noStrike" dirty="0">
                          <a:solidFill>
                            <a:srgbClr val="000000"/>
                          </a:solidFill>
                          <a:effectLst/>
                          <a:latin typeface="Calibri" panose="020F0502020204030204" pitchFamily="34" charset="0"/>
                        </a:rPr>
                        <a:t>Préparation FINANCES </a:t>
                      </a:r>
                    </a:p>
                  </a:txBody>
                  <a:tcPr marL="0" marR="0" marT="0" marB="0">
                    <a:lnL>
                      <a:noFill/>
                    </a:lnL>
                    <a:lnR>
                      <a:noFill/>
                    </a:lnR>
                    <a:lnT>
                      <a:noFill/>
                    </a:lnT>
                    <a:lnB>
                      <a:noFill/>
                    </a:lnB>
                    <a:solidFill>
                      <a:srgbClr val="FFE699"/>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Balance recettes et dépenses </a:t>
                      </a:r>
                    </a:p>
                  </a:txBody>
                  <a:tcPr marL="0" marR="0" marT="0" marB="0">
                    <a:lnL>
                      <a:noFill/>
                    </a:lnL>
                    <a:lnR>
                      <a:noFill/>
                    </a:lnR>
                    <a:lnT>
                      <a:noFill/>
                    </a:lnT>
                    <a:lnB>
                      <a:noFill/>
                    </a:lnB>
                    <a:solidFill>
                      <a:srgbClr val="92D050"/>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extLst>
                  <a:ext uri="{0D108BD9-81ED-4DB2-BD59-A6C34878D82A}">
                    <a16:rowId xmlns:a16="http://schemas.microsoft.com/office/drawing/2014/main" val="3476445049"/>
                  </a:ext>
                </a:extLst>
              </a:tr>
              <a:tr h="418301">
                <a:tc>
                  <a:txBody>
                    <a:bodyPr/>
                    <a:lstStyle/>
                    <a:p>
                      <a:pPr algn="ctr" fontAlgn="t"/>
                      <a:r>
                        <a:rPr lang="fr-BE" sz="1200" b="0" i="0" u="none" strike="noStrike">
                          <a:solidFill>
                            <a:srgbClr val="000000"/>
                          </a:solidFill>
                          <a:effectLst/>
                          <a:latin typeface="Calibri" panose="020F0502020204030204" pitchFamily="34" charset="0"/>
                        </a:rPr>
                        <a:t>Vote et tutelle </a:t>
                      </a:r>
                    </a:p>
                  </a:txBody>
                  <a:tcPr marL="0" marR="0" marT="0" marB="0">
                    <a:lnL>
                      <a:noFill/>
                    </a:lnL>
                    <a:lnR>
                      <a:noFill/>
                    </a:lnR>
                    <a:lnT>
                      <a:noFill/>
                    </a:lnT>
                    <a:lnB>
                      <a:noFill/>
                    </a:lnB>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A6A6A6"/>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C65911"/>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FFE699"/>
                    </a:solidFill>
                  </a:tcPr>
                </a:tc>
                <a:tc>
                  <a:txBody>
                    <a:bodyPr/>
                    <a:lstStyle/>
                    <a:p>
                      <a:pPr algn="ctr" fontAlgn="t"/>
                      <a:r>
                        <a:rPr lang="fr-BE" sz="1200" b="0" i="0" u="none" strike="noStrike">
                          <a:solidFill>
                            <a:srgbClr val="000000"/>
                          </a:solidFill>
                          <a:effectLst/>
                          <a:latin typeface="Calibri" panose="020F0502020204030204" pitchFamily="34" charset="0"/>
                        </a:rPr>
                        <a:t>Conseil </a:t>
                      </a:r>
                    </a:p>
                  </a:txBody>
                  <a:tcPr marL="0" marR="0" marT="0" marB="0">
                    <a:lnL>
                      <a:noFill/>
                    </a:lnL>
                    <a:lnR>
                      <a:noFill/>
                    </a:lnR>
                    <a:lnT>
                      <a:noFill/>
                    </a:lnT>
                    <a:lnB>
                      <a:noFill/>
                    </a:lnB>
                    <a:solidFill>
                      <a:srgbClr val="9BC2E6"/>
                    </a:solidFill>
                  </a:tcPr>
                </a:tc>
                <a:tc>
                  <a:txBody>
                    <a:bodyPr/>
                    <a:lstStyle/>
                    <a:p>
                      <a:pPr algn="ctr" fontAlgn="t"/>
                      <a:r>
                        <a:rPr lang="fr-BE" sz="1200" b="0" i="0" u="none" strike="noStrike">
                          <a:solidFill>
                            <a:srgbClr val="000000"/>
                          </a:solidFill>
                          <a:effectLst/>
                          <a:latin typeface="Calibri" panose="020F0502020204030204" pitchFamily="34" charset="0"/>
                        </a:rPr>
                        <a:t>Tutelle approb </a:t>
                      </a:r>
                    </a:p>
                  </a:txBody>
                  <a:tcPr marL="0" marR="0" marT="0" marB="0">
                    <a:lnL>
                      <a:noFill/>
                    </a:lnL>
                    <a:lnR>
                      <a:noFill/>
                    </a:lnR>
                    <a:lnT>
                      <a:noFill/>
                    </a:lnT>
                    <a:lnB>
                      <a:noFill/>
                    </a:lnB>
                    <a:solidFill>
                      <a:srgbClr val="FFFF00"/>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92D050"/>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extLst>
                  <a:ext uri="{0D108BD9-81ED-4DB2-BD59-A6C34878D82A}">
                    <a16:rowId xmlns:a16="http://schemas.microsoft.com/office/drawing/2014/main" val="1652834330"/>
                  </a:ext>
                </a:extLst>
              </a:tr>
              <a:tr h="660046">
                <a:tc>
                  <a:txBody>
                    <a:bodyPr/>
                    <a:lstStyle/>
                    <a:p>
                      <a:pPr algn="ctr" fontAlgn="t"/>
                      <a:r>
                        <a:rPr lang="fr-BE" sz="1200" b="1" i="0" u="none" strike="noStrike" dirty="0">
                          <a:solidFill>
                            <a:srgbClr val="000000"/>
                          </a:solidFill>
                          <a:effectLst/>
                          <a:latin typeface="Calibri" panose="020F0502020204030204" pitchFamily="34" charset="0"/>
                        </a:rPr>
                        <a:t>MB2/2020</a:t>
                      </a:r>
                    </a:p>
                  </a:txBody>
                  <a:tcPr marL="0" marR="0" marT="0" marB="0">
                    <a:lnL>
                      <a:noFill/>
                    </a:lnL>
                    <a:lnR>
                      <a:noFill/>
                    </a:lnR>
                    <a:lnT>
                      <a:noFill/>
                    </a:lnT>
                    <a:lnB>
                      <a:noFill/>
                    </a:lnB>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dirty="0">
                          <a:solidFill>
                            <a:srgbClr val="000000"/>
                          </a:solidFill>
                          <a:effectLst/>
                          <a:latin typeface="Calibri" panose="020F0502020204030204" pitchFamily="34" charset="0"/>
                        </a:rPr>
                        <a:t>Clôture des DEMANDES SERVICES </a:t>
                      </a:r>
                    </a:p>
                  </a:txBody>
                  <a:tcPr marL="0" marR="0" marT="0" marB="0">
                    <a:lnL>
                      <a:noFill/>
                    </a:lnL>
                    <a:lnR>
                      <a:noFill/>
                    </a:lnR>
                    <a:lnT>
                      <a:noFill/>
                    </a:lnT>
                    <a:lnB>
                      <a:noFill/>
                    </a:lnB>
                    <a:solidFill>
                      <a:srgbClr val="C65911"/>
                    </a:solidFill>
                  </a:tcPr>
                </a:tc>
                <a:tc>
                  <a:txBody>
                    <a:bodyPr/>
                    <a:lstStyle/>
                    <a:p>
                      <a:pPr algn="ctr" fontAlgn="t"/>
                      <a:r>
                        <a:rPr lang="fr-BE" sz="1200" b="0" i="0" u="none" strike="noStrike" dirty="0">
                          <a:solidFill>
                            <a:srgbClr val="000000"/>
                          </a:solidFill>
                          <a:effectLst/>
                          <a:latin typeface="Calibri" panose="020F0502020204030204" pitchFamily="34" charset="0"/>
                        </a:rPr>
                        <a:t>Préparation FINANCES </a:t>
                      </a:r>
                    </a:p>
                  </a:txBody>
                  <a:tcPr marL="0" marR="0" marT="0" marB="0">
                    <a:lnL>
                      <a:noFill/>
                    </a:lnL>
                    <a:lnR>
                      <a:noFill/>
                    </a:lnR>
                    <a:lnT>
                      <a:noFill/>
                    </a:lnT>
                    <a:lnB>
                      <a:noFill/>
                    </a:lnB>
                    <a:solidFill>
                      <a:srgbClr val="FFE699"/>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extLst>
                  <a:ext uri="{0D108BD9-81ED-4DB2-BD59-A6C34878D82A}">
                    <a16:rowId xmlns:a16="http://schemas.microsoft.com/office/drawing/2014/main" val="396011209"/>
                  </a:ext>
                </a:extLst>
              </a:tr>
              <a:tr h="494990">
                <a:tc>
                  <a:txBody>
                    <a:bodyPr/>
                    <a:lstStyle/>
                    <a:p>
                      <a:pPr algn="ctr" fontAlgn="t"/>
                      <a:r>
                        <a:rPr lang="fr-BE" sz="1200" b="0" i="0" u="none" strike="noStrike">
                          <a:solidFill>
                            <a:srgbClr val="000000"/>
                          </a:solidFill>
                          <a:effectLst/>
                          <a:latin typeface="Calibri" panose="020F0502020204030204" pitchFamily="34" charset="0"/>
                        </a:rPr>
                        <a:t>Vote et tutelle </a:t>
                      </a:r>
                    </a:p>
                  </a:txBody>
                  <a:tcPr marL="0" marR="0" marT="0" marB="0">
                    <a:lnL>
                      <a:noFill/>
                    </a:lnL>
                    <a:lnR>
                      <a:noFill/>
                    </a:lnR>
                    <a:lnT>
                      <a:noFill/>
                    </a:lnT>
                    <a:lnB>
                      <a:noFill/>
                    </a:lnB>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C65911"/>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FFE699"/>
                    </a:solidFill>
                  </a:tcPr>
                </a:tc>
                <a:tc>
                  <a:txBody>
                    <a:bodyPr/>
                    <a:lstStyle/>
                    <a:p>
                      <a:pPr algn="ctr" fontAlgn="t"/>
                      <a:r>
                        <a:rPr lang="fr-BE" sz="1200" b="0" i="0" u="none" strike="noStrike" dirty="0">
                          <a:solidFill>
                            <a:srgbClr val="000000"/>
                          </a:solidFill>
                          <a:effectLst/>
                          <a:latin typeface="Calibri" panose="020F0502020204030204" pitchFamily="34" charset="0"/>
                        </a:rPr>
                        <a:t>Conseil avant le 15/11</a:t>
                      </a:r>
                    </a:p>
                  </a:txBody>
                  <a:tcPr marL="0" marR="0" marT="0" marB="0">
                    <a:lnL>
                      <a:noFill/>
                    </a:lnL>
                    <a:lnR>
                      <a:noFill/>
                    </a:lnR>
                    <a:lnT>
                      <a:noFill/>
                    </a:lnT>
                    <a:lnB>
                      <a:noFill/>
                    </a:lnB>
                    <a:solidFill>
                      <a:srgbClr val="9BC2E6"/>
                    </a:solidFill>
                  </a:tcPr>
                </a:tc>
                <a:tc>
                  <a:txBody>
                    <a:bodyPr/>
                    <a:lstStyle/>
                    <a:p>
                      <a:pPr algn="ctr" fontAlgn="t"/>
                      <a:r>
                        <a:rPr lang="fr-BE" sz="12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extLst>
                  <a:ext uri="{0D108BD9-81ED-4DB2-BD59-A6C34878D82A}">
                    <a16:rowId xmlns:a16="http://schemas.microsoft.com/office/drawing/2014/main" val="625518802"/>
                  </a:ext>
                </a:extLst>
              </a:tr>
              <a:tr h="752943">
                <a:tc>
                  <a:txBody>
                    <a:bodyPr/>
                    <a:lstStyle/>
                    <a:p>
                      <a:pPr algn="ctr" fontAlgn="t"/>
                      <a:r>
                        <a:rPr lang="fr-BE" sz="1200" b="0" i="0" u="none" strike="noStrike">
                          <a:solidFill>
                            <a:srgbClr val="000000"/>
                          </a:solidFill>
                          <a:effectLst/>
                          <a:latin typeface="Calibri" panose="020F0502020204030204" pitchFamily="34" charset="0"/>
                        </a:rPr>
                        <a:t>BUDGET 2021 </a:t>
                      </a:r>
                    </a:p>
                  </a:txBody>
                  <a:tcPr marL="0" marR="0" marT="0" marB="0">
                    <a:lnL>
                      <a:noFill/>
                    </a:lnL>
                    <a:lnR>
                      <a:noFill/>
                    </a:lnR>
                    <a:lnT>
                      <a:noFill/>
                    </a:lnT>
                    <a:lnB>
                      <a:noFill/>
                    </a:lnB>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BFBFBF"/>
                    </a:solidFill>
                  </a:tcPr>
                </a:tc>
                <a:tc>
                  <a:txBody>
                    <a:bodyPr/>
                    <a:lstStyle/>
                    <a:p>
                      <a:pPr algn="ctr" fontAlgn="t"/>
                      <a:r>
                        <a:rPr lang="fr-BE" sz="1200" b="0" i="0" u="none" strike="noStrike" dirty="0">
                          <a:solidFill>
                            <a:srgbClr val="000000"/>
                          </a:solidFill>
                          <a:effectLst/>
                          <a:latin typeface="Calibri" panose="020F0502020204030204" pitchFamily="34" charset="0"/>
                        </a:rPr>
                        <a:t>Clôture des DEMANDES SERVICES </a:t>
                      </a:r>
                    </a:p>
                  </a:txBody>
                  <a:tcPr marL="0" marR="0" marT="0" marB="0">
                    <a:lnL>
                      <a:noFill/>
                    </a:lnL>
                    <a:lnR>
                      <a:noFill/>
                    </a:lnR>
                    <a:lnT>
                      <a:noFill/>
                    </a:lnT>
                    <a:lnB>
                      <a:noFill/>
                    </a:lnB>
                    <a:solidFill>
                      <a:srgbClr val="C65911"/>
                    </a:solidFill>
                  </a:tcPr>
                </a:tc>
                <a:tc>
                  <a:txBody>
                    <a:bodyPr/>
                    <a:lstStyle/>
                    <a:p>
                      <a:pPr algn="ctr" fontAlgn="t"/>
                      <a:r>
                        <a:rPr lang="fr-BE" sz="1200" b="0" i="0" u="none" strike="noStrike" dirty="0">
                          <a:solidFill>
                            <a:srgbClr val="000000"/>
                          </a:solidFill>
                          <a:effectLst/>
                          <a:latin typeface="Calibri" panose="020F0502020204030204" pitchFamily="34" charset="0"/>
                        </a:rPr>
                        <a:t>Préparation FINANCES </a:t>
                      </a:r>
                    </a:p>
                  </a:txBody>
                  <a:tcPr marL="0" marR="0" marT="0" marB="0">
                    <a:lnL>
                      <a:noFill/>
                    </a:lnL>
                    <a:lnR>
                      <a:noFill/>
                    </a:lnR>
                    <a:lnT>
                      <a:noFill/>
                    </a:lnT>
                    <a:lnB>
                      <a:noFill/>
                    </a:lnB>
                    <a:solidFill>
                      <a:srgbClr val="FFE699"/>
                    </a:solidFill>
                  </a:tcPr>
                </a:tc>
                <a:tc>
                  <a:txBody>
                    <a:bodyPr/>
                    <a:lstStyle/>
                    <a:p>
                      <a:pPr algn="ctr" fontAlgn="t"/>
                      <a:r>
                        <a:rPr lang="fr-BE" sz="1200" b="0" i="0" u="none" strike="noStrike">
                          <a:solidFill>
                            <a:srgbClr val="000000"/>
                          </a:solidFill>
                          <a:effectLst/>
                          <a:latin typeface="Calibri" panose="020F0502020204030204" pitchFamily="34" charset="0"/>
                        </a:rPr>
                        <a:t>Balance recettes et dépenses 2020 pour prépa </a:t>
                      </a:r>
                    </a:p>
                  </a:txBody>
                  <a:tcPr marL="0" marR="0" marT="0" marB="0">
                    <a:lnL>
                      <a:noFill/>
                    </a:lnL>
                    <a:lnR>
                      <a:noFill/>
                    </a:lnR>
                    <a:lnT>
                      <a:noFill/>
                    </a:lnT>
                    <a:lnB>
                      <a:noFill/>
                    </a:lnB>
                    <a:solidFill>
                      <a:srgbClr val="92D050"/>
                    </a:solidFill>
                  </a:tcPr>
                </a:tc>
                <a:tc>
                  <a:txBody>
                    <a:bodyPr/>
                    <a:lstStyle/>
                    <a:p>
                      <a:pPr algn="ctr" fontAlgn="t"/>
                      <a:r>
                        <a:rPr lang="fr-BE" sz="1200" b="0" i="0" u="none" strike="noStrike" dirty="0">
                          <a:solidFill>
                            <a:srgbClr val="000000"/>
                          </a:solidFill>
                          <a:effectLst/>
                          <a:latin typeface="Calibri" panose="020F0502020204030204" pitchFamily="34" charset="0"/>
                        </a:rPr>
                        <a:t>Conseil </a:t>
                      </a:r>
                    </a:p>
                  </a:txBody>
                  <a:tcPr marL="0" marR="0" marT="0" marB="0">
                    <a:lnL>
                      <a:noFill/>
                    </a:lnL>
                    <a:lnR>
                      <a:noFill/>
                    </a:lnR>
                    <a:lnT>
                      <a:noFill/>
                    </a:lnT>
                    <a:lnB>
                      <a:noFill/>
                    </a:lnB>
                    <a:solidFill>
                      <a:srgbClr val="9BC2E6"/>
                    </a:solidFill>
                  </a:tcPr>
                </a:tc>
                <a:extLst>
                  <a:ext uri="{0D108BD9-81ED-4DB2-BD59-A6C34878D82A}">
                    <a16:rowId xmlns:a16="http://schemas.microsoft.com/office/drawing/2014/main" val="983111466"/>
                  </a:ext>
                </a:extLst>
              </a:tr>
              <a:tr h="195207">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36902373"/>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3702025642"/>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2716652163"/>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44329085"/>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2793755401"/>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1741609093"/>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4010187645"/>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1682590982"/>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1536956926"/>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3202876801"/>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4058259145"/>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3002326419"/>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2371763671"/>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2229702073"/>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4114264897"/>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805142323"/>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1911212271"/>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361947249"/>
                  </a:ext>
                </a:extLst>
              </a:tr>
              <a:tr h="139434">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fr-BE" sz="400" b="0" i="0" u="none" strike="noStrike" dirty="0">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312380433"/>
                  </a:ext>
                </a:extLst>
              </a:tr>
            </a:tbl>
          </a:graphicData>
        </a:graphic>
      </p:graphicFrame>
    </p:spTree>
    <p:extLst>
      <p:ext uri="{BB962C8B-B14F-4D97-AF65-F5344CB8AC3E}">
        <p14:creationId xmlns:p14="http://schemas.microsoft.com/office/powerpoint/2010/main" val="428863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8" name="Espace réservé du contenu 7">
            <a:extLst>
              <a:ext uri="{FF2B5EF4-FFF2-40B4-BE49-F238E27FC236}">
                <a16:creationId xmlns:a16="http://schemas.microsoft.com/office/drawing/2014/main" id="{7A45054D-86E5-423B-A4B8-BB85133DB481}"/>
              </a:ext>
            </a:extLst>
          </p:cNvPr>
          <p:cNvSpPr>
            <a:spLocks noGrp="1"/>
          </p:cNvSpPr>
          <p:nvPr>
            <p:ph idx="1"/>
          </p:nvPr>
        </p:nvSpPr>
        <p:spPr>
          <a:xfrm>
            <a:off x="1534695" y="798973"/>
            <a:ext cx="9520158" cy="3450613"/>
          </a:xfrm>
        </p:spPr>
        <p:txBody>
          <a:bodyPr>
            <a:normAutofit/>
          </a:bodyPr>
          <a:lstStyle/>
          <a:p>
            <a:pPr marL="0" indent="0" algn="ctr">
              <a:buNone/>
            </a:pPr>
            <a:r>
              <a:rPr lang="fr-BE" sz="8800" dirty="0"/>
              <a:t>MERCI </a:t>
            </a:r>
          </a:p>
        </p:txBody>
      </p:sp>
      <p:pic>
        <p:nvPicPr>
          <p:cNvPr id="24578" name="Picture 2" descr="Image associée">
            <a:extLst>
              <a:ext uri="{FF2B5EF4-FFF2-40B4-BE49-F238E27FC236}">
                <a16:creationId xmlns:a16="http://schemas.microsoft.com/office/drawing/2014/main" id="{BB4FF349-E75B-4CFF-83DF-BCB5EB49E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0" y="2281305"/>
            <a:ext cx="7085013" cy="418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9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0EB9C-F3E3-43F4-B380-8242734C800D}"/>
              </a:ext>
            </a:extLst>
          </p:cNvPr>
          <p:cNvSpPr>
            <a:spLocks noGrp="1"/>
          </p:cNvSpPr>
          <p:nvPr>
            <p:ph type="title"/>
          </p:nvPr>
        </p:nvSpPr>
        <p:spPr/>
        <p:txBody>
          <a:bodyPr/>
          <a:lstStyle/>
          <a:p>
            <a:r>
              <a:rPr lang="fr-BE" i="1" dirty="0"/>
              <a:t>Budget 2020 et ses spécificités </a:t>
            </a:r>
            <a:r>
              <a:rPr lang="fr-BE" dirty="0"/>
              <a:t>(notamment les souhaits politiques)</a:t>
            </a:r>
          </a:p>
        </p:txBody>
      </p:sp>
      <p:graphicFrame>
        <p:nvGraphicFramePr>
          <p:cNvPr id="6" name="Espace réservé du contenu 5">
            <a:extLst>
              <a:ext uri="{FF2B5EF4-FFF2-40B4-BE49-F238E27FC236}">
                <a16:creationId xmlns:a16="http://schemas.microsoft.com/office/drawing/2014/main" id="{E074C4E4-7351-40C8-B7C6-B20E719358B1}"/>
              </a:ext>
            </a:extLst>
          </p:cNvPr>
          <p:cNvGraphicFramePr>
            <a:graphicFrameLocks noGrp="1"/>
          </p:cNvGraphicFramePr>
          <p:nvPr>
            <p:ph idx="1"/>
            <p:extLst>
              <p:ext uri="{D42A27DB-BD31-4B8C-83A1-F6EECF244321}">
                <p14:modId xmlns:p14="http://schemas.microsoft.com/office/powerpoint/2010/main" val="85000930"/>
              </p:ext>
            </p:extLst>
          </p:nvPr>
        </p:nvGraphicFramePr>
        <p:xfrm>
          <a:off x="1534695" y="2019765"/>
          <a:ext cx="9908005" cy="1219200"/>
        </p:xfrm>
        <a:graphic>
          <a:graphicData uri="http://schemas.openxmlformats.org/drawingml/2006/table">
            <a:tbl>
              <a:tblPr>
                <a:tableStyleId>{5C22544A-7EE6-4342-B048-85BDC9FD1C3A}</a:tableStyleId>
              </a:tblPr>
              <a:tblGrid>
                <a:gridCol w="9908005">
                  <a:extLst>
                    <a:ext uri="{9D8B030D-6E8A-4147-A177-3AD203B41FA5}">
                      <a16:colId xmlns:a16="http://schemas.microsoft.com/office/drawing/2014/main" val="2592068481"/>
                    </a:ext>
                  </a:extLst>
                </a:gridCol>
              </a:tblGrid>
              <a:tr h="0">
                <a:tc>
                  <a:txBody>
                    <a:bodyPr/>
                    <a:lstStyle/>
                    <a:p>
                      <a:pPr marL="0" marR="906145" indent="0" algn="just">
                        <a:spcAft>
                          <a:spcPts val="0"/>
                        </a:spcAft>
                        <a:buFont typeface="+mj-lt"/>
                        <a:buNone/>
                      </a:pPr>
                      <a:r>
                        <a:rPr lang="fr-FR" sz="1800" dirty="0">
                          <a:solidFill>
                            <a:schemeClr val="tx2">
                              <a:lumMod val="75000"/>
                            </a:schemeClr>
                          </a:solidFill>
                          <a:effectLst/>
                        </a:rPr>
                        <a:t>1. </a:t>
                      </a:r>
                      <a:r>
                        <a:rPr lang="fr-FR" sz="2000" dirty="0">
                          <a:solidFill>
                            <a:schemeClr val="tx2">
                              <a:lumMod val="75000"/>
                            </a:schemeClr>
                          </a:solidFill>
                          <a:effectLst/>
                        </a:rPr>
                        <a:t>Le budget 2020 </a:t>
                      </a:r>
                      <a:r>
                        <a:rPr lang="fr-FR" sz="2000" i="1" dirty="0">
                          <a:solidFill>
                            <a:schemeClr val="tx2">
                              <a:lumMod val="75000"/>
                            </a:schemeClr>
                          </a:solidFill>
                          <a:effectLst/>
                        </a:rPr>
                        <a:t>comprend l’estimation précise (suivant informations disponibles) de toutes les recettes et dépenses susceptibles d’être effectuées dans le courant de l’exercice 2020. Il comprend notamment l’impact complet sur le service ordinaire des investissements prévus.</a:t>
                      </a:r>
                      <a:endParaRPr lang="fr-BE" sz="2000" i="1" dirty="0">
                        <a:solidFill>
                          <a:schemeClr val="tx2">
                            <a:lumMod val="75000"/>
                          </a:schemeClr>
                        </a:solidFill>
                        <a:effectLst/>
                        <a:latin typeface="Times New Roman" panose="02020603050405020304" pitchFamily="18" charset="0"/>
                        <a:ea typeface="Times New Roman" panose="02020603050405020304" pitchFamily="18" charset="0"/>
                      </a:endParaRPr>
                    </a:p>
                  </a:txBody>
                  <a:tcPr marL="89535" marR="89535" marT="0" marB="0"/>
                </a:tc>
                <a:extLst>
                  <a:ext uri="{0D108BD9-81ED-4DB2-BD59-A6C34878D82A}">
                    <a16:rowId xmlns:a16="http://schemas.microsoft.com/office/drawing/2014/main" val="1709495843"/>
                  </a:ext>
                </a:extLst>
              </a:tr>
            </a:tbl>
          </a:graphicData>
        </a:graphic>
      </p:graphicFrame>
      <p:sp>
        <p:nvSpPr>
          <p:cNvPr id="4" name="Espace réservé du pied de page 3">
            <a:extLst>
              <a:ext uri="{FF2B5EF4-FFF2-40B4-BE49-F238E27FC236}">
                <a16:creationId xmlns:a16="http://schemas.microsoft.com/office/drawing/2014/main" id="{6B1A323D-B401-4391-9668-8D7723694A89}"/>
              </a:ext>
            </a:extLst>
          </p:cNvPr>
          <p:cNvSpPr>
            <a:spLocks noGrp="1"/>
          </p:cNvSpPr>
          <p:nvPr>
            <p:ph type="ftr" sz="quarter" idx="11"/>
          </p:nvPr>
        </p:nvSpPr>
        <p:spPr/>
        <p:txBody>
          <a:bodyPr/>
          <a:lstStyle/>
          <a:p>
            <a:r>
              <a:rPr lang="en-US" dirty="0"/>
              <a:t>Team Finances </a:t>
            </a:r>
          </a:p>
        </p:txBody>
      </p:sp>
      <p:sp>
        <p:nvSpPr>
          <p:cNvPr id="5" name="Espace réservé du numéro de diapositive 4">
            <a:extLst>
              <a:ext uri="{FF2B5EF4-FFF2-40B4-BE49-F238E27FC236}">
                <a16:creationId xmlns:a16="http://schemas.microsoft.com/office/drawing/2014/main" id="{C34DC229-432F-4665-B4AB-D4D3A34C37C6}"/>
              </a:ext>
            </a:extLst>
          </p:cNvPr>
          <p:cNvSpPr>
            <a:spLocks noGrp="1"/>
          </p:cNvSpPr>
          <p:nvPr>
            <p:ph type="sldNum" sz="quarter" idx="12"/>
          </p:nvPr>
        </p:nvSpPr>
        <p:spPr/>
        <p:txBody>
          <a:bodyPr/>
          <a:lstStyle/>
          <a:p>
            <a:r>
              <a:rPr lang="en-US" dirty="0"/>
              <a:t>1</a:t>
            </a:r>
          </a:p>
        </p:txBody>
      </p:sp>
      <p:sp>
        <p:nvSpPr>
          <p:cNvPr id="7" name="Rectangle 6">
            <a:extLst>
              <a:ext uri="{FF2B5EF4-FFF2-40B4-BE49-F238E27FC236}">
                <a16:creationId xmlns:a16="http://schemas.microsoft.com/office/drawing/2014/main" id="{B2D4F6FA-3C78-4202-9869-57C3D57539A8}"/>
              </a:ext>
            </a:extLst>
          </p:cNvPr>
          <p:cNvSpPr/>
          <p:nvPr/>
        </p:nvSpPr>
        <p:spPr>
          <a:xfrm>
            <a:off x="480060" y="3407265"/>
            <a:ext cx="9400540" cy="1015663"/>
          </a:xfrm>
          <a:prstGeom prst="rect">
            <a:avLst/>
          </a:prstGeom>
        </p:spPr>
        <p:txBody>
          <a:bodyPr wrap="square">
            <a:spAutoFit/>
          </a:bodyPr>
          <a:lstStyle/>
          <a:p>
            <a:r>
              <a:rPr lang="fr-FR" sz="2000" dirty="0">
                <a:ea typeface="Times New Roman" panose="02020603050405020304" pitchFamily="18" charset="0"/>
              </a:rPr>
              <a:t>2. Il est établi au sein du budget </a:t>
            </a:r>
            <a:r>
              <a:rPr lang="fr-FR" sz="2000" i="1" dirty="0">
                <a:ea typeface="Times New Roman" panose="02020603050405020304" pitchFamily="18" charset="0"/>
              </a:rPr>
              <a:t>une distinction entre le service ordinaire et le service extraordinaire et, au sein de chacun de ceux-ci entre l’exercice proprement dit et les exercices antérieurs ainsi que les prélèvements pour et sur les fonds de réserve</a:t>
            </a:r>
            <a:endParaRPr lang="fr-BE" sz="2000" i="1" dirty="0"/>
          </a:p>
        </p:txBody>
      </p:sp>
      <p:graphicFrame>
        <p:nvGraphicFramePr>
          <p:cNvPr id="8" name="Tableau 7">
            <a:extLst>
              <a:ext uri="{FF2B5EF4-FFF2-40B4-BE49-F238E27FC236}">
                <a16:creationId xmlns:a16="http://schemas.microsoft.com/office/drawing/2014/main" id="{D62BABFC-F261-4BB7-B7FE-DDCA932F284A}"/>
              </a:ext>
            </a:extLst>
          </p:cNvPr>
          <p:cNvGraphicFramePr>
            <a:graphicFrameLocks noGrp="1"/>
          </p:cNvGraphicFramePr>
          <p:nvPr>
            <p:extLst>
              <p:ext uri="{D42A27DB-BD31-4B8C-83A1-F6EECF244321}">
                <p14:modId xmlns:p14="http://schemas.microsoft.com/office/powerpoint/2010/main" val="1135352504"/>
              </p:ext>
            </p:extLst>
          </p:nvPr>
        </p:nvGraphicFramePr>
        <p:xfrm>
          <a:off x="1534695" y="4730704"/>
          <a:ext cx="10009605" cy="1219200"/>
        </p:xfrm>
        <a:graphic>
          <a:graphicData uri="http://schemas.openxmlformats.org/drawingml/2006/table">
            <a:tbl>
              <a:tblPr>
                <a:tableStyleId>{5C22544A-7EE6-4342-B048-85BDC9FD1C3A}</a:tableStyleId>
              </a:tblPr>
              <a:tblGrid>
                <a:gridCol w="10009605">
                  <a:extLst>
                    <a:ext uri="{9D8B030D-6E8A-4147-A177-3AD203B41FA5}">
                      <a16:colId xmlns:a16="http://schemas.microsoft.com/office/drawing/2014/main" val="2785934316"/>
                    </a:ext>
                  </a:extLst>
                </a:gridCol>
              </a:tblGrid>
              <a:tr h="0">
                <a:tc>
                  <a:txBody>
                    <a:bodyPr/>
                    <a:lstStyle/>
                    <a:p>
                      <a:pPr marR="906145" algn="just">
                        <a:spcAft>
                          <a:spcPts val="0"/>
                        </a:spcAft>
                      </a:pPr>
                      <a:r>
                        <a:rPr lang="fr-FR" sz="2000" dirty="0">
                          <a:effectLst/>
                        </a:rPr>
                        <a:t>3. Les </a:t>
                      </a:r>
                      <a:r>
                        <a:rPr lang="fr-FR" sz="2000" i="1" dirty="0">
                          <a:effectLst/>
                        </a:rPr>
                        <a:t>inscriptions de recettes fiscales ont été modifiées en 2020</a:t>
                      </a:r>
                      <a:r>
                        <a:rPr lang="fr-FR" sz="2000" dirty="0">
                          <a:effectLst/>
                        </a:rPr>
                        <a:t> et sont justifiées par de nouveaux règlements taxes et redevances votés en Conseil communal du 25 octobre 2019 et du 16 décembre 2019. Ces derniers ont tous été validés par la tutelle du Gouvernement wallon.</a:t>
                      </a:r>
                      <a:endParaRPr lang="fr-BE" sz="2000" dirty="0">
                        <a:effectLst/>
                        <a:latin typeface="Times New Roman" panose="02020603050405020304" pitchFamily="18" charset="0"/>
                        <a:ea typeface="Times New Roman" panose="02020603050405020304" pitchFamily="18" charset="0"/>
                      </a:endParaRPr>
                    </a:p>
                  </a:txBody>
                  <a:tcPr marL="89535" marR="89535" marT="0" marB="0"/>
                </a:tc>
                <a:extLst>
                  <a:ext uri="{0D108BD9-81ED-4DB2-BD59-A6C34878D82A}">
                    <a16:rowId xmlns:a16="http://schemas.microsoft.com/office/drawing/2014/main" val="1202282243"/>
                  </a:ext>
                </a:extLst>
              </a:tr>
            </a:tbl>
          </a:graphicData>
        </a:graphic>
      </p:graphicFrame>
      <p:pic>
        <p:nvPicPr>
          <p:cNvPr id="9218" name="Picture 2" descr="Résultat de recherche d'images pour &quot;réflexion image&quot;">
            <a:extLst>
              <a:ext uri="{FF2B5EF4-FFF2-40B4-BE49-F238E27FC236}">
                <a16:creationId xmlns:a16="http://schemas.microsoft.com/office/drawing/2014/main" id="{6DA9A5E9-696B-462E-A395-DA0B112B0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821" y="144460"/>
            <a:ext cx="2197100" cy="187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0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a:t>
            </a:r>
          </a:p>
        </p:txBody>
      </p:sp>
      <p:sp>
        <p:nvSpPr>
          <p:cNvPr id="3" name="Espace réservé du contenu 2">
            <a:extLst>
              <a:ext uri="{FF2B5EF4-FFF2-40B4-BE49-F238E27FC236}">
                <a16:creationId xmlns:a16="http://schemas.microsoft.com/office/drawing/2014/main" id="{7287B1E1-A29F-4521-A9FB-271A0339ACD9}"/>
              </a:ext>
            </a:extLst>
          </p:cNvPr>
          <p:cNvSpPr>
            <a:spLocks noGrp="1"/>
          </p:cNvSpPr>
          <p:nvPr>
            <p:ph idx="1"/>
          </p:nvPr>
        </p:nvSpPr>
        <p:spPr/>
        <p:txBody>
          <a:bodyPr>
            <a:normAutofit/>
          </a:bodyPr>
          <a:lstStyle/>
          <a:p>
            <a:pPr marL="0" indent="0">
              <a:buNone/>
            </a:pPr>
            <a:r>
              <a:rPr lang="fr-BE" sz="2400" dirty="0"/>
              <a:t>L’ensemble des recettes et dépenses qui se produisent une fois au moins au cours de chaque exercice financier et qui assurent des revenus et un fonctionnement réguliers, en ce compris le remboursement périodique de la dette </a:t>
            </a:r>
          </a:p>
        </p:txBody>
      </p:sp>
      <p:sp>
        <p:nvSpPr>
          <p:cNvPr id="4" name="Espace réservé du pied de page 3">
            <a:extLst>
              <a:ext uri="{FF2B5EF4-FFF2-40B4-BE49-F238E27FC236}">
                <a16:creationId xmlns:a16="http://schemas.microsoft.com/office/drawing/2014/main" id="{38140354-D2A5-4080-9B62-9A9B52F06D28}"/>
              </a:ext>
            </a:extLst>
          </p:cNvPr>
          <p:cNvSpPr>
            <a:spLocks noGrp="1"/>
          </p:cNvSpPr>
          <p:nvPr>
            <p:ph type="ftr" sz="quarter" idx="11"/>
          </p:nvPr>
        </p:nvSpPr>
        <p:spPr/>
        <p:txBody>
          <a:bodyPr/>
          <a:lstStyle/>
          <a:p>
            <a:r>
              <a:rPr lang="en-US"/>
              <a:t>Team Finances </a:t>
            </a:r>
            <a:endParaRPr lang="en-US" dirty="0"/>
          </a:p>
        </p:txBody>
      </p:sp>
      <p:pic>
        <p:nvPicPr>
          <p:cNvPr id="10242" name="Picture 2" descr="Résultat de recherche d'images pour &quot;budget de tous les jours&quot;">
            <a:extLst>
              <a:ext uri="{FF2B5EF4-FFF2-40B4-BE49-F238E27FC236}">
                <a16:creationId xmlns:a16="http://schemas.microsoft.com/office/drawing/2014/main" id="{9573475C-DAEC-43CD-931C-D99B8E1B8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3613733"/>
            <a:ext cx="4229100" cy="220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5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a:t>
            </a:r>
          </a:p>
        </p:txBody>
      </p:sp>
      <p:sp>
        <p:nvSpPr>
          <p:cNvPr id="3" name="Espace réservé du pied de page 2">
            <a:extLst>
              <a:ext uri="{FF2B5EF4-FFF2-40B4-BE49-F238E27FC236}">
                <a16:creationId xmlns:a16="http://schemas.microsoft.com/office/drawing/2014/main" id="{15948F14-6920-4DCF-BD30-AE8A5FB11020}"/>
              </a:ext>
            </a:extLst>
          </p:cNvPr>
          <p:cNvSpPr>
            <a:spLocks noGrp="1"/>
          </p:cNvSpPr>
          <p:nvPr>
            <p:ph type="ftr" sz="quarter" idx="11"/>
          </p:nvPr>
        </p:nvSpPr>
        <p:spPr/>
        <p:txBody>
          <a:bodyPr/>
          <a:lstStyle/>
          <a:p>
            <a:r>
              <a:rPr lang="en-US"/>
              <a:t>Team Finances </a:t>
            </a:r>
            <a:endParaRPr lang="en-US" dirty="0"/>
          </a:p>
        </p:txBody>
      </p:sp>
      <p:graphicFrame>
        <p:nvGraphicFramePr>
          <p:cNvPr id="8" name="Objet 7">
            <a:extLst>
              <a:ext uri="{FF2B5EF4-FFF2-40B4-BE49-F238E27FC236}">
                <a16:creationId xmlns:a16="http://schemas.microsoft.com/office/drawing/2014/main" id="{EB75C22F-F118-484B-B96A-33B82FE2F8DE}"/>
              </a:ext>
            </a:extLst>
          </p:cNvPr>
          <p:cNvGraphicFramePr>
            <a:graphicFrameLocks noChangeAspect="1"/>
          </p:cNvGraphicFramePr>
          <p:nvPr>
            <p:extLst>
              <p:ext uri="{D42A27DB-BD31-4B8C-83A1-F6EECF244321}">
                <p14:modId xmlns:p14="http://schemas.microsoft.com/office/powerpoint/2010/main" val="4285330858"/>
              </p:ext>
            </p:extLst>
          </p:nvPr>
        </p:nvGraphicFramePr>
        <p:xfrm>
          <a:off x="1682496" y="1853754"/>
          <a:ext cx="10154066" cy="3623502"/>
        </p:xfrm>
        <a:graphic>
          <a:graphicData uri="http://schemas.openxmlformats.org/presentationml/2006/ole">
            <mc:AlternateContent xmlns:mc="http://schemas.openxmlformats.org/markup-compatibility/2006">
              <mc:Choice xmlns:v="urn:schemas-microsoft-com:vml" Requires="v">
                <p:oleObj spid="_x0000_s3104" name="Document" r:id="rId4" imgW="6298260" imgH="2596874" progId="Word.Document.12">
                  <p:embed/>
                </p:oleObj>
              </mc:Choice>
              <mc:Fallback>
                <p:oleObj name="Document" r:id="rId4" imgW="6298260" imgH="2596874" progId="Word.Document.12">
                  <p:embed/>
                  <p:pic>
                    <p:nvPicPr>
                      <p:cNvPr id="0" name=""/>
                      <p:cNvPicPr/>
                      <p:nvPr/>
                    </p:nvPicPr>
                    <p:blipFill>
                      <a:blip r:embed="rId5"/>
                      <a:stretch>
                        <a:fillRect/>
                      </a:stretch>
                    </p:blipFill>
                    <p:spPr>
                      <a:xfrm>
                        <a:off x="1682496" y="1853754"/>
                        <a:ext cx="10154066" cy="3623502"/>
                      </a:xfrm>
                      <a:prstGeom prst="rect">
                        <a:avLst/>
                      </a:prstGeom>
                    </p:spPr>
                  </p:pic>
                </p:oleObj>
              </mc:Fallback>
            </mc:AlternateContent>
          </a:graphicData>
        </a:graphic>
      </p:graphicFrame>
      <p:pic>
        <p:nvPicPr>
          <p:cNvPr id="3098" name="Picture 26" descr="Résultat de recherche d'images pour &quot;réflexion&quot;">
            <a:extLst>
              <a:ext uri="{FF2B5EF4-FFF2-40B4-BE49-F238E27FC236}">
                <a16:creationId xmlns:a16="http://schemas.microsoft.com/office/drawing/2014/main" id="{8E253A75-8F06-4F63-BDAE-79A48FE106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4604" y="329307"/>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4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 Recettes  </a:t>
            </a:r>
          </a:p>
        </p:txBody>
      </p:sp>
      <p:sp>
        <p:nvSpPr>
          <p:cNvPr id="3" name="Espace réservé du pied de page 2">
            <a:extLst>
              <a:ext uri="{FF2B5EF4-FFF2-40B4-BE49-F238E27FC236}">
                <a16:creationId xmlns:a16="http://schemas.microsoft.com/office/drawing/2014/main" id="{3E9D7741-81A8-4BA4-90C9-E23EFCA81438}"/>
              </a:ext>
            </a:extLst>
          </p:cNvPr>
          <p:cNvSpPr>
            <a:spLocks noGrp="1"/>
          </p:cNvSpPr>
          <p:nvPr>
            <p:ph type="ftr" sz="quarter" idx="11"/>
          </p:nvPr>
        </p:nvSpPr>
        <p:spPr>
          <a:xfrm>
            <a:off x="1972396" y="2103419"/>
            <a:ext cx="2573330" cy="141770"/>
          </a:xfrm>
        </p:spPr>
        <p:txBody>
          <a:bodyPr/>
          <a:lstStyle/>
          <a:p>
            <a:r>
              <a:rPr lang="en-US"/>
              <a:t>Team Finances </a:t>
            </a:r>
            <a:endParaRPr lang="en-US" dirty="0"/>
          </a:p>
        </p:txBody>
      </p:sp>
      <p:pic>
        <p:nvPicPr>
          <p:cNvPr id="5" name="Image 4">
            <a:extLst>
              <a:ext uri="{FF2B5EF4-FFF2-40B4-BE49-F238E27FC236}">
                <a16:creationId xmlns:a16="http://schemas.microsoft.com/office/drawing/2014/main" id="{36D64E85-52CC-4ECE-B88B-18885D8994A8}"/>
              </a:ext>
            </a:extLst>
          </p:cNvPr>
          <p:cNvPicPr>
            <a:picLocks noChangeAspect="1"/>
          </p:cNvPicPr>
          <p:nvPr/>
        </p:nvPicPr>
        <p:blipFill>
          <a:blip r:embed="rId3"/>
          <a:stretch>
            <a:fillRect/>
          </a:stretch>
        </p:blipFill>
        <p:spPr>
          <a:xfrm>
            <a:off x="928170" y="1947671"/>
            <a:ext cx="10663310" cy="3056575"/>
          </a:xfrm>
          <a:prstGeom prst="rect">
            <a:avLst/>
          </a:prstGeom>
        </p:spPr>
      </p:pic>
      <p:pic>
        <p:nvPicPr>
          <p:cNvPr id="11272" name="Picture 8" descr="Résultat de recherche d'images pour &quot;taxes&quot;">
            <a:extLst>
              <a:ext uri="{FF2B5EF4-FFF2-40B4-BE49-F238E27FC236}">
                <a16:creationId xmlns:a16="http://schemas.microsoft.com/office/drawing/2014/main" id="{8A46D660-835D-4C21-9400-B144A0260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850" y="4931919"/>
            <a:ext cx="1948425" cy="101168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Résultat de recherche d'images pour &quot;subsides&quot;">
            <a:extLst>
              <a:ext uri="{FF2B5EF4-FFF2-40B4-BE49-F238E27FC236}">
                <a16:creationId xmlns:a16="http://schemas.microsoft.com/office/drawing/2014/main" id="{2566D902-2001-430F-A0DB-8190CAAB3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100" y="329307"/>
            <a:ext cx="2060222"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Résultat de recherche d'images pour &quot;region wallonne&quot;">
            <a:extLst>
              <a:ext uri="{FF2B5EF4-FFF2-40B4-BE49-F238E27FC236}">
                <a16:creationId xmlns:a16="http://schemas.microsoft.com/office/drawing/2014/main" id="{F63253A5-7BE0-49C7-831B-66294B361D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1500" y="2697164"/>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Résultat de recherche d'images pour &quot;intérêts comptes&quot;">
            <a:extLst>
              <a:ext uri="{FF2B5EF4-FFF2-40B4-BE49-F238E27FC236}">
                <a16:creationId xmlns:a16="http://schemas.microsoft.com/office/drawing/2014/main" id="{FD27AF9C-F055-4D8C-B1C4-3026F278F0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5450" y="5479187"/>
            <a:ext cx="2051050" cy="1148588"/>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Résultat de recherche d'images pour &quot;redevances&quot;">
            <a:extLst>
              <a:ext uri="{FF2B5EF4-FFF2-40B4-BE49-F238E27FC236}">
                <a16:creationId xmlns:a16="http://schemas.microsoft.com/office/drawing/2014/main" id="{2250D9A6-9BFE-44AF-BEF2-FBE688CD77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579" y="5358950"/>
            <a:ext cx="1389062" cy="1389062"/>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Résultat de recherche d'images pour &quot;loyers&quot;">
            <a:extLst>
              <a:ext uri="{FF2B5EF4-FFF2-40B4-BE49-F238E27FC236}">
                <a16:creationId xmlns:a16="http://schemas.microsoft.com/office/drawing/2014/main" id="{D3D273CD-1D24-4F31-A474-3A3FD5F363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1062" y="793304"/>
            <a:ext cx="1649589" cy="1060450"/>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Résultat de recherche d'images pour &quot;parents écoles&quot;">
            <a:extLst>
              <a:ext uri="{FF2B5EF4-FFF2-40B4-BE49-F238E27FC236}">
                <a16:creationId xmlns:a16="http://schemas.microsoft.com/office/drawing/2014/main" id="{B4E90BF9-16D2-444A-8811-742B2FC42D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0075" y="5139631"/>
            <a:ext cx="2139955" cy="114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2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BC1BC-7431-4DA8-9716-7803E57B406E}"/>
              </a:ext>
            </a:extLst>
          </p:cNvPr>
          <p:cNvSpPr>
            <a:spLocks noGrp="1"/>
          </p:cNvSpPr>
          <p:nvPr>
            <p:ph type="title"/>
          </p:nvPr>
        </p:nvSpPr>
        <p:spPr>
          <a:xfrm>
            <a:off x="1534695" y="133619"/>
            <a:ext cx="9520158" cy="1049235"/>
          </a:xfrm>
        </p:spPr>
        <p:txBody>
          <a:bodyPr/>
          <a:lstStyle/>
          <a:p>
            <a:r>
              <a:rPr lang="fr-BE" dirty="0">
                <a:solidFill>
                  <a:prstClr val="black"/>
                </a:solidFill>
              </a:rPr>
              <a:t>Service ordinaire : Recettes fiscales </a:t>
            </a:r>
            <a:endParaRPr lang="fr-BE" dirty="0"/>
          </a:p>
        </p:txBody>
      </p:sp>
      <p:sp>
        <p:nvSpPr>
          <p:cNvPr id="4" name="Espace réservé du pied de page 3">
            <a:extLst>
              <a:ext uri="{FF2B5EF4-FFF2-40B4-BE49-F238E27FC236}">
                <a16:creationId xmlns:a16="http://schemas.microsoft.com/office/drawing/2014/main" id="{2C492D1B-A42F-49EB-8E62-4B4D9B2F20A6}"/>
              </a:ext>
            </a:extLst>
          </p:cNvPr>
          <p:cNvSpPr>
            <a:spLocks noGrp="1"/>
          </p:cNvSpPr>
          <p:nvPr>
            <p:ph type="ftr" sz="quarter" idx="11"/>
          </p:nvPr>
        </p:nvSpPr>
        <p:spPr/>
        <p:txBody>
          <a:bodyPr/>
          <a:lstStyle/>
          <a:p>
            <a:r>
              <a:rPr lang="en-US"/>
              <a:t>Team Finances </a:t>
            </a:r>
            <a:endParaRPr lang="en-US" dirty="0"/>
          </a:p>
        </p:txBody>
      </p:sp>
      <p:graphicFrame>
        <p:nvGraphicFramePr>
          <p:cNvPr id="3" name="Tableau 2">
            <a:extLst>
              <a:ext uri="{FF2B5EF4-FFF2-40B4-BE49-F238E27FC236}">
                <a16:creationId xmlns:a16="http://schemas.microsoft.com/office/drawing/2014/main" id="{C50A9208-F787-421A-B73C-F6024813589E}"/>
              </a:ext>
            </a:extLst>
          </p:cNvPr>
          <p:cNvGraphicFramePr>
            <a:graphicFrameLocks noGrp="1"/>
          </p:cNvGraphicFramePr>
          <p:nvPr>
            <p:extLst>
              <p:ext uri="{D42A27DB-BD31-4B8C-83A1-F6EECF244321}">
                <p14:modId xmlns:p14="http://schemas.microsoft.com/office/powerpoint/2010/main" val="2156479929"/>
              </p:ext>
            </p:extLst>
          </p:nvPr>
        </p:nvGraphicFramePr>
        <p:xfrm>
          <a:off x="184150" y="1073742"/>
          <a:ext cx="11893550" cy="5196840"/>
        </p:xfrm>
        <a:graphic>
          <a:graphicData uri="http://schemas.openxmlformats.org/drawingml/2006/table">
            <a:tbl>
              <a:tblPr/>
              <a:tblGrid>
                <a:gridCol w="3902206">
                  <a:extLst>
                    <a:ext uri="{9D8B030D-6E8A-4147-A177-3AD203B41FA5}">
                      <a16:colId xmlns:a16="http://schemas.microsoft.com/office/drawing/2014/main" val="1083318666"/>
                    </a:ext>
                  </a:extLst>
                </a:gridCol>
                <a:gridCol w="2196451">
                  <a:extLst>
                    <a:ext uri="{9D8B030D-6E8A-4147-A177-3AD203B41FA5}">
                      <a16:colId xmlns:a16="http://schemas.microsoft.com/office/drawing/2014/main" val="1603938883"/>
                    </a:ext>
                  </a:extLst>
                </a:gridCol>
                <a:gridCol w="2348334">
                  <a:extLst>
                    <a:ext uri="{9D8B030D-6E8A-4147-A177-3AD203B41FA5}">
                      <a16:colId xmlns:a16="http://schemas.microsoft.com/office/drawing/2014/main" val="2660792858"/>
                    </a:ext>
                  </a:extLst>
                </a:gridCol>
                <a:gridCol w="867482">
                  <a:extLst>
                    <a:ext uri="{9D8B030D-6E8A-4147-A177-3AD203B41FA5}">
                      <a16:colId xmlns:a16="http://schemas.microsoft.com/office/drawing/2014/main" val="2310534195"/>
                    </a:ext>
                  </a:extLst>
                </a:gridCol>
                <a:gridCol w="887928">
                  <a:extLst>
                    <a:ext uri="{9D8B030D-6E8A-4147-A177-3AD203B41FA5}">
                      <a16:colId xmlns:a16="http://schemas.microsoft.com/office/drawing/2014/main" val="4237423047"/>
                    </a:ext>
                  </a:extLst>
                </a:gridCol>
                <a:gridCol w="700994">
                  <a:extLst>
                    <a:ext uri="{9D8B030D-6E8A-4147-A177-3AD203B41FA5}">
                      <a16:colId xmlns:a16="http://schemas.microsoft.com/office/drawing/2014/main" val="912881906"/>
                    </a:ext>
                  </a:extLst>
                </a:gridCol>
                <a:gridCol w="771095">
                  <a:extLst>
                    <a:ext uri="{9D8B030D-6E8A-4147-A177-3AD203B41FA5}">
                      <a16:colId xmlns:a16="http://schemas.microsoft.com/office/drawing/2014/main" val="2530225324"/>
                    </a:ext>
                  </a:extLst>
                </a:gridCol>
                <a:gridCol w="219060">
                  <a:extLst>
                    <a:ext uri="{9D8B030D-6E8A-4147-A177-3AD203B41FA5}">
                      <a16:colId xmlns:a16="http://schemas.microsoft.com/office/drawing/2014/main" val="89680873"/>
                    </a:ext>
                  </a:extLst>
                </a:gridCol>
              </a:tblGrid>
              <a:tr h="481109">
                <a:tc>
                  <a:txBody>
                    <a:bodyPr/>
                    <a:lstStyle/>
                    <a:p>
                      <a:pPr algn="l" fontAlgn="b"/>
                      <a:r>
                        <a:rPr lang="fr-BE" sz="1100" b="0" i="0" u="none" strike="noStrike" dirty="0">
                          <a:effectLst/>
                          <a:latin typeface="Arial" panose="020B0604020202020204" pitchFamily="34" charset="0"/>
                        </a:rPr>
                        <a:t>Libellé de la taxe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fr-BE" sz="1100" b="0" i="0" u="none" strike="noStrike" dirty="0">
                          <a:effectLst/>
                          <a:latin typeface="Arial" panose="020B0604020202020204" pitchFamily="34" charset="0"/>
                        </a:rPr>
                        <a:t>Ancien taux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fr-BE" sz="1100" b="0" i="0" u="none" strike="noStrike" dirty="0">
                          <a:effectLst/>
                          <a:latin typeface="Arial" panose="020B0604020202020204" pitchFamily="34" charset="0"/>
                        </a:rPr>
                        <a:t>Nouveaux taux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fr-BE" sz="1100" b="0" i="0" u="none" strike="noStrike" dirty="0">
                          <a:effectLst/>
                          <a:latin typeface="Arial" panose="020B0604020202020204" pitchFamily="34" charset="0"/>
                        </a:rPr>
                        <a:t>Rendement actuel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fr-BE" sz="1100" b="0" i="0" u="none" strike="noStrike">
                          <a:effectLst/>
                          <a:latin typeface="Arial" panose="020B0604020202020204" pitchFamily="34" charset="0"/>
                        </a:rPr>
                        <a:t>Nouveaux rendement estimé</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3">
                  <a:txBody>
                    <a:bodyPr/>
                    <a:lstStyle/>
                    <a:p>
                      <a:pPr algn="ctr" fontAlgn="b"/>
                      <a:r>
                        <a:rPr lang="fr-BE" sz="1100" b="0" i="0" u="none" strike="noStrike">
                          <a:effectLst/>
                          <a:latin typeface="Arial" panose="020B0604020202020204" pitchFamily="34" charset="0"/>
                        </a:rPr>
                        <a:t>Remarques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759199338"/>
                  </a:ext>
                </a:extLst>
              </a:tr>
              <a:tr h="320739">
                <a:tc>
                  <a:txBody>
                    <a:bodyPr/>
                    <a:lstStyle/>
                    <a:p>
                      <a:pPr algn="l" fontAlgn="ctr"/>
                      <a:r>
                        <a:rPr lang="fr-BE" sz="1100" b="0" i="0" u="none" strike="noStrike">
                          <a:effectLst/>
                          <a:latin typeface="Arial" panose="020B0604020202020204" pitchFamily="34" charset="0"/>
                        </a:rPr>
                        <a:t>Taxe sur la conservation des véhicules saisis ou déplacés par la police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10€/5€/2,5€/jour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12,5€/6,20€/3,10€/jour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744217020"/>
                  </a:ext>
                </a:extLst>
              </a:tr>
              <a:tr h="320739">
                <a:tc>
                  <a:txBody>
                    <a:bodyPr/>
                    <a:lstStyle/>
                    <a:p>
                      <a:pPr algn="l" fontAlgn="ctr"/>
                      <a:r>
                        <a:rPr lang="fr-BE" sz="1100" b="0" i="0" u="none" strike="noStrike">
                          <a:effectLst/>
                          <a:latin typeface="Arial" panose="020B0604020202020204" pitchFamily="34" charset="0"/>
                        </a:rPr>
                        <a:t>Taxe sur la délivrance de documents administratifs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CM 25€/dossier 25€/Photocopie 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CM 35€/dossier 50€/Photocopie 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105.000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117.000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321554657"/>
                  </a:ext>
                </a:extLst>
              </a:tr>
              <a:tr h="160370">
                <a:tc>
                  <a:txBody>
                    <a:bodyPr/>
                    <a:lstStyle/>
                    <a:p>
                      <a:pPr algn="l" fontAlgn="ctr"/>
                      <a:r>
                        <a:rPr lang="fr-BE" sz="1100" b="0" i="0" u="none" strike="noStrike">
                          <a:effectLst/>
                          <a:latin typeface="Arial" panose="020B0604020202020204" pitchFamily="34" charset="0"/>
                        </a:rPr>
                        <a:t>Redevances prestations administratives diverses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14.000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578167789"/>
                  </a:ext>
                </a:extLst>
              </a:tr>
              <a:tr h="320739">
                <a:tc>
                  <a:txBody>
                    <a:bodyPr/>
                    <a:lstStyle/>
                    <a:p>
                      <a:pPr algn="l" fontAlgn="ctr"/>
                      <a:r>
                        <a:rPr lang="fr-BE" sz="1100" b="0" i="0" u="none" strike="noStrike" dirty="0">
                          <a:effectLst/>
                          <a:latin typeface="Arial" panose="020B0604020202020204" pitchFamily="34" charset="0"/>
                        </a:rPr>
                        <a:t>Taxe enlèvement et traitement immondices (changement article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 suivant coût vérité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164.095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162.740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478269962"/>
                  </a:ext>
                </a:extLst>
              </a:tr>
              <a:tr h="320739">
                <a:tc>
                  <a:txBody>
                    <a:bodyPr/>
                    <a:lstStyle/>
                    <a:p>
                      <a:pPr algn="l" fontAlgn="ctr"/>
                      <a:r>
                        <a:rPr lang="fr-BE" sz="1100" b="0" i="0" u="none" strike="noStrike">
                          <a:effectLst/>
                          <a:latin typeface="Arial" panose="020B0604020202020204" pitchFamily="34" charset="0"/>
                        </a:rPr>
                        <a:t>Taxe inhumations, dispersions cendres et mises en colombarium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100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250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4180886831"/>
                  </a:ext>
                </a:extLst>
              </a:tr>
              <a:tr h="160370">
                <a:tc>
                  <a:txBody>
                    <a:bodyPr/>
                    <a:lstStyle/>
                    <a:p>
                      <a:pPr algn="l" fontAlgn="ctr"/>
                      <a:r>
                        <a:rPr lang="fr-BE" sz="1100" b="0" i="0" u="none" strike="noStrike">
                          <a:effectLst/>
                          <a:latin typeface="Arial" panose="020B0604020202020204" pitchFamily="34" charset="0"/>
                        </a:rPr>
                        <a:t>Redevances ventes sacs residus ménagers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 suivant coût vérité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275.216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326.571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4081957993"/>
                  </a:ext>
                </a:extLst>
              </a:tr>
              <a:tr h="160370">
                <a:tc>
                  <a:txBody>
                    <a:bodyPr/>
                    <a:lstStyle/>
                    <a:p>
                      <a:pPr algn="l" fontAlgn="ctr"/>
                      <a:r>
                        <a:rPr lang="fr-BE" sz="1100" b="0" i="0" u="none" strike="noStrike">
                          <a:effectLst/>
                          <a:latin typeface="Arial" panose="020B0604020202020204" pitchFamily="34" charset="0"/>
                        </a:rPr>
                        <a:t>Taxe sur les agences bancaires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400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430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14.000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15.050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865418173"/>
                  </a:ext>
                </a:extLst>
              </a:tr>
              <a:tr h="160370">
                <a:tc>
                  <a:txBody>
                    <a:bodyPr/>
                    <a:lstStyle/>
                    <a:p>
                      <a:pPr algn="l" fontAlgn="ctr"/>
                      <a:r>
                        <a:rPr lang="fr-BE" sz="1100" b="0" i="0" u="none" strike="noStrike">
                          <a:effectLst/>
                          <a:latin typeface="Arial" panose="020B0604020202020204" pitchFamily="34" charset="0"/>
                        </a:rPr>
                        <a:t>Redevances droits emplacement marchés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9.300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10.780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805527438"/>
                  </a:ext>
                </a:extLst>
              </a:tr>
              <a:tr h="160370">
                <a:tc>
                  <a:txBody>
                    <a:bodyPr/>
                    <a:lstStyle/>
                    <a:p>
                      <a:pPr algn="l" fontAlgn="ctr"/>
                      <a:r>
                        <a:rPr lang="fr-BE" sz="1100" b="0" i="0" u="none" strike="noStrike">
                          <a:effectLst/>
                          <a:latin typeface="Arial" panose="020B0604020202020204" pitchFamily="34" charset="0"/>
                        </a:rPr>
                        <a:t>Taxes sur activités foraines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4.500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410402454"/>
                  </a:ext>
                </a:extLst>
              </a:tr>
              <a:tr h="160370">
                <a:tc>
                  <a:txBody>
                    <a:bodyPr/>
                    <a:lstStyle/>
                    <a:p>
                      <a:pPr algn="l" fontAlgn="ctr"/>
                      <a:r>
                        <a:rPr lang="fr-BE" sz="1100" b="0" i="0" u="none" strike="noStrike">
                          <a:effectLst/>
                          <a:latin typeface="Arial" panose="020B0604020202020204" pitchFamily="34" charset="0"/>
                        </a:rPr>
                        <a:t>Taxe sur absence emplacement de parcage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3000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4000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433236483"/>
                  </a:ext>
                </a:extLst>
              </a:tr>
              <a:tr h="160370">
                <a:tc>
                  <a:txBody>
                    <a:bodyPr/>
                    <a:lstStyle/>
                    <a:p>
                      <a:pPr algn="l" fontAlgn="ctr"/>
                      <a:r>
                        <a:rPr lang="fr-BE" sz="1100" b="0" i="0" u="none" strike="noStrike">
                          <a:effectLst/>
                          <a:latin typeface="Arial" panose="020B0604020202020204" pitchFamily="34" charset="0"/>
                        </a:rPr>
                        <a:t>Taxe sur immeubles inoccupés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Voir règlement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6.900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690456378"/>
                  </a:ext>
                </a:extLst>
              </a:tr>
              <a:tr h="160370">
                <a:tc>
                  <a:txBody>
                    <a:bodyPr/>
                    <a:lstStyle/>
                    <a:p>
                      <a:pPr algn="l" fontAlgn="ctr"/>
                      <a:r>
                        <a:rPr lang="fr-BE" sz="1100" b="0" i="0" u="none" strike="noStrike">
                          <a:effectLst/>
                          <a:latin typeface="Arial" panose="020B0604020202020204" pitchFamily="34" charset="0"/>
                        </a:rPr>
                        <a:t>Taxe sur surfaces de bureau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7,50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8 euros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306.000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325.876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966118973"/>
                  </a:ext>
                </a:extLst>
              </a:tr>
              <a:tr h="160370">
                <a:tc>
                  <a:txBody>
                    <a:bodyPr/>
                    <a:lstStyle/>
                    <a:p>
                      <a:pPr algn="l" fontAlgn="ctr"/>
                      <a:r>
                        <a:rPr lang="fr-BE" sz="1100" b="0" i="0" u="none" strike="noStrike">
                          <a:effectLst/>
                          <a:latin typeface="Arial" panose="020B0604020202020204" pitchFamily="34" charset="0"/>
                        </a:rPr>
                        <a:t>Taxe additionnelle IPP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2.604.898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2.808.845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07857585"/>
                  </a:ext>
                </a:extLst>
              </a:tr>
              <a:tr h="160370">
                <a:tc>
                  <a:txBody>
                    <a:bodyPr/>
                    <a:lstStyle/>
                    <a:p>
                      <a:pPr algn="l" fontAlgn="ctr"/>
                      <a:r>
                        <a:rPr lang="fr-BE" sz="1100" b="0" i="0" u="none" strike="noStrike">
                          <a:effectLst/>
                          <a:latin typeface="Arial" panose="020B0604020202020204" pitchFamily="34" charset="0"/>
                        </a:rPr>
                        <a:t>Taxe additionnelle PrI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1600 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1750 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a:effectLst/>
                          <a:latin typeface="Arial" panose="020B0604020202020204" pitchFamily="34" charset="0"/>
                        </a:rPr>
                        <a:t>      2.934.660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1100" b="0" i="0" u="none" strike="noStrike" dirty="0">
                          <a:effectLst/>
                          <a:latin typeface="Arial" panose="020B0604020202020204" pitchFamily="34" charset="0"/>
                        </a:rPr>
                        <a:t>      3.259.610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BE" sz="11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964788753"/>
                  </a:ext>
                </a:extLst>
              </a:tr>
              <a:tr h="320739">
                <a:tc>
                  <a:txBody>
                    <a:bodyPr/>
                    <a:lstStyle/>
                    <a:p>
                      <a:pPr algn="r"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BE" sz="1100" b="0" i="0" u="none" strike="noStrike">
                          <a:effectLst/>
                          <a:latin typeface="Arial" panose="020B0604020202020204" pitchFamily="34" charset="0"/>
                        </a:rPr>
                        <a:t> 6.442.789,15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100" b="0" i="0" u="none" strike="noStrike">
                          <a:effectLst/>
                          <a:latin typeface="Arial" panose="020B0604020202020204" pitchFamily="34" charset="0"/>
                        </a:rPr>
                        <a:t>  7.059.771,61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100" b="0" i="0" u="none" strike="noStrike" dirty="0">
                          <a:effectLst/>
                          <a:latin typeface="Arial" panose="020B0604020202020204" pitchFamily="34" charset="0"/>
                        </a:rPr>
                        <a:t>Différence: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100" b="0" i="0" u="none" strike="noStrike">
                          <a:effectLst/>
                          <a:latin typeface="Arial" panose="020B0604020202020204" pitchFamily="34" charset="0"/>
                        </a:rPr>
                        <a:t> 616.982,46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9559762"/>
                  </a:ext>
                </a:extLst>
              </a:tr>
              <a:tr h="160370">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11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64282279"/>
                  </a:ext>
                </a:extLst>
              </a:tr>
              <a:tr h="160370">
                <a:tc>
                  <a:txBody>
                    <a:bodyPr/>
                    <a:lstStyle/>
                    <a:p>
                      <a:pPr algn="l" fontAlgn="b"/>
                      <a:r>
                        <a:rPr lang="fr-BE" sz="1100" b="1" i="0" u="none" strike="noStrike">
                          <a:effectLst/>
                          <a:latin typeface="Arial" panose="020B0604020202020204" pitchFamily="34" charset="0"/>
                        </a:rPr>
                        <a:t>Nouvelles 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gridSpan="4">
                  <a:txBody>
                    <a:bodyPr/>
                    <a:lstStyle/>
                    <a:p>
                      <a:pPr algn="ctr" fontAlgn="b"/>
                      <a:r>
                        <a:rPr lang="fr-BE" sz="1100" b="0" i="0" u="none" strike="noStrike">
                          <a:effectLst/>
                          <a:latin typeface="Arial" panose="020B0604020202020204" pitchFamily="34" charset="0"/>
                        </a:rPr>
                        <a:t>Estimations budgétaires en année pleine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11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11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BE"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731922"/>
                  </a:ext>
                </a:extLst>
              </a:tr>
              <a:tr h="481109">
                <a:tc>
                  <a:txBody>
                    <a:bodyPr/>
                    <a:lstStyle/>
                    <a:p>
                      <a:pPr algn="l" fontAlgn="b"/>
                      <a:r>
                        <a:rPr lang="fr-BE" sz="1100" b="0" i="0" u="none" strike="noStrike">
                          <a:effectLst/>
                          <a:latin typeface="Arial" panose="020B0604020202020204" pitchFamily="34" charset="0"/>
                        </a:rPr>
                        <a:t>Libellé de la taxe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fr-BE" sz="1100" b="0" i="0" u="none" strike="noStrike">
                          <a:effectLst/>
                          <a:latin typeface="Arial" panose="020B0604020202020204" pitchFamily="34" charset="0"/>
                        </a:rPr>
                        <a:t>Taux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fr-BE" sz="1100" b="0" i="0" u="none" strike="noStrike">
                          <a:effectLst/>
                          <a:latin typeface="Arial" panose="020B0604020202020204" pitchFamily="34" charset="0"/>
                        </a:rPr>
                        <a:t>Nouveaux rendement estimé</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fr-BE" sz="1100" b="0" i="0" u="none" strike="noStrike" dirty="0">
                          <a:effectLst/>
                          <a:latin typeface="Arial" panose="020B0604020202020204" pitchFamily="34" charset="0"/>
                        </a:rPr>
                        <a:t>Remarques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751672188"/>
                  </a:ext>
                </a:extLst>
              </a:tr>
              <a:tr h="160370">
                <a:tc>
                  <a:txBody>
                    <a:bodyPr/>
                    <a:lstStyle/>
                    <a:p>
                      <a:pPr algn="l" fontAlgn="b"/>
                      <a:r>
                        <a:rPr lang="fr-BE" sz="1100" b="0" i="0" u="none" strike="noStrike">
                          <a:effectLst/>
                          <a:latin typeface="Arial" panose="020B0604020202020204" pitchFamily="34" charset="0"/>
                        </a:rPr>
                        <a:t>Taxe raccordement immeubles au réseau égoutage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1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fr-BE" sz="1100" b="0" i="0" u="none" strike="noStrike">
                          <a:effectLst/>
                          <a:latin typeface="Arial" panose="020B0604020202020204" pitchFamily="34" charset="0"/>
                        </a:rPr>
                        <a:t> 250€/demande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1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fr-BE" sz="1100" b="0" i="0" u="none" strike="noStrike">
                          <a:effectLst/>
                          <a:latin typeface="Arial" panose="020B0604020202020204" pitchFamily="34" charset="0"/>
                        </a:rPr>
                        <a:t>             1.250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fr-BE" sz="11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710016752"/>
                  </a:ext>
                </a:extLst>
              </a:tr>
              <a:tr h="160370">
                <a:tc>
                  <a:txBody>
                    <a:bodyPr/>
                    <a:lstStyle/>
                    <a:p>
                      <a:pPr algn="l" fontAlgn="b"/>
                      <a:r>
                        <a:rPr lang="fr-BE" sz="1100" b="0" i="0" u="none" strike="noStrike">
                          <a:effectLst/>
                          <a:latin typeface="Arial" panose="020B0604020202020204" pitchFamily="34" charset="0"/>
                        </a:rPr>
                        <a:t>Redevances versages sauvages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1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fr-BE" sz="1100" b="0" i="0" u="none" strike="noStrike">
                          <a:effectLst/>
                          <a:latin typeface="Arial" panose="020B0604020202020204" pitchFamily="34" charset="0"/>
                        </a:rPr>
                        <a:t> 100€ pts déchets/250€/ gds déchets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1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fr-BE" sz="1100" b="0" i="0" u="none" strike="noStrike">
                          <a:effectLst/>
                          <a:latin typeface="Arial" panose="020B0604020202020204" pitchFamily="34" charset="0"/>
                        </a:rPr>
                        <a:t>             1.500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fr-BE" sz="11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013357001"/>
                  </a:ext>
                </a:extLst>
              </a:tr>
              <a:tr h="160370">
                <a:tc>
                  <a:txBody>
                    <a:bodyPr/>
                    <a:lstStyle/>
                    <a:p>
                      <a:pPr algn="r"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11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BE" sz="1100" b="0" i="0" u="none" strike="noStrike">
                          <a:effectLst/>
                          <a:latin typeface="Arial" panose="020B0604020202020204" pitchFamily="34" charset="0"/>
                        </a:rPr>
                        <a:t>        2.750,00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BE" sz="11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11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BE" sz="7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9754788"/>
                  </a:ext>
                </a:extLst>
              </a:tr>
            </a:tbl>
          </a:graphicData>
        </a:graphic>
      </p:graphicFrame>
      <p:pic>
        <p:nvPicPr>
          <p:cNvPr id="6" name="Picture 8" descr="Résultat de recherche d'images pour &quot;taxes&quot;">
            <a:extLst>
              <a:ext uri="{FF2B5EF4-FFF2-40B4-BE49-F238E27FC236}">
                <a16:creationId xmlns:a16="http://schemas.microsoft.com/office/drawing/2014/main" id="{DD6768F9-81CF-401C-AF8D-4799431AE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9130" y="133619"/>
            <a:ext cx="1276350" cy="66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BC1BC-7431-4DA8-9716-7803E57B406E}"/>
              </a:ext>
            </a:extLst>
          </p:cNvPr>
          <p:cNvSpPr>
            <a:spLocks noGrp="1"/>
          </p:cNvSpPr>
          <p:nvPr>
            <p:ph type="title"/>
          </p:nvPr>
        </p:nvSpPr>
        <p:spPr/>
        <p:txBody>
          <a:bodyPr/>
          <a:lstStyle/>
          <a:p>
            <a:r>
              <a:rPr lang="fr-BE" dirty="0">
                <a:solidFill>
                  <a:prstClr val="black"/>
                </a:solidFill>
              </a:rPr>
              <a:t>Service ordinaire : Recettes </a:t>
            </a:r>
            <a:endParaRPr lang="fr-BE" dirty="0"/>
          </a:p>
        </p:txBody>
      </p:sp>
      <p:sp>
        <p:nvSpPr>
          <p:cNvPr id="4" name="Espace réservé du pied de page 3">
            <a:extLst>
              <a:ext uri="{FF2B5EF4-FFF2-40B4-BE49-F238E27FC236}">
                <a16:creationId xmlns:a16="http://schemas.microsoft.com/office/drawing/2014/main" id="{2C492D1B-A42F-49EB-8E62-4B4D9B2F20A6}"/>
              </a:ext>
            </a:extLst>
          </p:cNvPr>
          <p:cNvSpPr>
            <a:spLocks noGrp="1"/>
          </p:cNvSpPr>
          <p:nvPr>
            <p:ph type="ftr" sz="quarter" idx="11"/>
          </p:nvPr>
        </p:nvSpPr>
        <p:spPr/>
        <p:txBody>
          <a:bodyPr/>
          <a:lstStyle/>
          <a:p>
            <a:r>
              <a:rPr lang="en-US"/>
              <a:t>Team Finances </a:t>
            </a:r>
            <a:endParaRPr lang="en-US" dirty="0"/>
          </a:p>
        </p:txBody>
      </p:sp>
      <p:graphicFrame>
        <p:nvGraphicFramePr>
          <p:cNvPr id="6" name="Objet 5">
            <a:extLst>
              <a:ext uri="{FF2B5EF4-FFF2-40B4-BE49-F238E27FC236}">
                <a16:creationId xmlns:a16="http://schemas.microsoft.com/office/drawing/2014/main" id="{D808017B-E30E-4041-A37E-65F86DC13337}"/>
              </a:ext>
            </a:extLst>
          </p:cNvPr>
          <p:cNvGraphicFramePr>
            <a:graphicFrameLocks noChangeAspect="1"/>
          </p:cNvGraphicFramePr>
          <p:nvPr>
            <p:extLst>
              <p:ext uri="{D42A27DB-BD31-4B8C-83A1-F6EECF244321}">
                <p14:modId xmlns:p14="http://schemas.microsoft.com/office/powerpoint/2010/main" val="3182670296"/>
              </p:ext>
            </p:extLst>
          </p:nvPr>
        </p:nvGraphicFramePr>
        <p:xfrm>
          <a:off x="692244" y="2478024"/>
          <a:ext cx="10044885" cy="1764792"/>
        </p:xfrm>
        <a:graphic>
          <a:graphicData uri="http://schemas.openxmlformats.org/presentationml/2006/ole">
            <mc:AlternateContent xmlns:mc="http://schemas.openxmlformats.org/markup-compatibility/2006">
              <mc:Choice xmlns:v="urn:schemas-microsoft-com:vml" Requires="v">
                <p:oleObj spid="_x0000_s4126" name="Document" r:id="rId3" imgW="5746651" imgH="1009137" progId="Word.Document.12">
                  <p:embed/>
                </p:oleObj>
              </mc:Choice>
              <mc:Fallback>
                <p:oleObj name="Document" r:id="rId3" imgW="5746651" imgH="1009137" progId="Word.Document.12">
                  <p:embed/>
                  <p:pic>
                    <p:nvPicPr>
                      <p:cNvPr id="0" name=""/>
                      <p:cNvPicPr/>
                      <p:nvPr/>
                    </p:nvPicPr>
                    <p:blipFill>
                      <a:blip r:embed="rId4"/>
                      <a:stretch>
                        <a:fillRect/>
                      </a:stretch>
                    </p:blipFill>
                    <p:spPr>
                      <a:xfrm>
                        <a:off x="692244" y="2478024"/>
                        <a:ext cx="10044885" cy="1764792"/>
                      </a:xfrm>
                      <a:prstGeom prst="rect">
                        <a:avLst/>
                      </a:prstGeom>
                    </p:spPr>
                  </p:pic>
                </p:oleObj>
              </mc:Fallback>
            </mc:AlternateContent>
          </a:graphicData>
        </a:graphic>
      </p:graphicFrame>
      <p:pic>
        <p:nvPicPr>
          <p:cNvPr id="4122" name="Picture 26" descr="Image associée">
            <a:extLst>
              <a:ext uri="{FF2B5EF4-FFF2-40B4-BE49-F238E27FC236}">
                <a16:creationId xmlns:a16="http://schemas.microsoft.com/office/drawing/2014/main" id="{0B27293D-4477-4156-85B1-F95499760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0488" y="329307"/>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3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A478B-22EF-44BE-8B4E-1EF6D584E9A2}"/>
              </a:ext>
            </a:extLst>
          </p:cNvPr>
          <p:cNvSpPr>
            <a:spLocks noGrp="1"/>
          </p:cNvSpPr>
          <p:nvPr>
            <p:ph type="title"/>
          </p:nvPr>
        </p:nvSpPr>
        <p:spPr/>
        <p:txBody>
          <a:bodyPr/>
          <a:lstStyle/>
          <a:p>
            <a:r>
              <a:rPr lang="fr-BE" dirty="0"/>
              <a:t>Service ordinaire </a:t>
            </a:r>
          </a:p>
        </p:txBody>
      </p:sp>
      <p:sp>
        <p:nvSpPr>
          <p:cNvPr id="3" name="Espace réservé du pied de page 2">
            <a:extLst>
              <a:ext uri="{FF2B5EF4-FFF2-40B4-BE49-F238E27FC236}">
                <a16:creationId xmlns:a16="http://schemas.microsoft.com/office/drawing/2014/main" id="{15948F14-6920-4DCF-BD30-AE8A5FB11020}"/>
              </a:ext>
            </a:extLst>
          </p:cNvPr>
          <p:cNvSpPr>
            <a:spLocks noGrp="1"/>
          </p:cNvSpPr>
          <p:nvPr>
            <p:ph type="ftr" sz="quarter" idx="11"/>
          </p:nvPr>
        </p:nvSpPr>
        <p:spPr/>
        <p:txBody>
          <a:bodyPr/>
          <a:lstStyle/>
          <a:p>
            <a:r>
              <a:rPr lang="en-US"/>
              <a:t>Team Finances </a:t>
            </a:r>
            <a:endParaRPr lang="en-US" dirty="0"/>
          </a:p>
        </p:txBody>
      </p:sp>
      <p:sp>
        <p:nvSpPr>
          <p:cNvPr id="4" name="Rectangle 3">
            <a:extLst>
              <a:ext uri="{FF2B5EF4-FFF2-40B4-BE49-F238E27FC236}">
                <a16:creationId xmlns:a16="http://schemas.microsoft.com/office/drawing/2014/main" id="{3C7A9140-3C4E-4BD0-81BE-73E89B75E615}"/>
              </a:ext>
            </a:extLst>
          </p:cNvPr>
          <p:cNvSpPr/>
          <p:nvPr/>
        </p:nvSpPr>
        <p:spPr>
          <a:xfrm>
            <a:off x="1097280" y="1853754"/>
            <a:ext cx="9957574" cy="3385542"/>
          </a:xfrm>
          <a:prstGeom prst="rect">
            <a:avLst/>
          </a:prstGeom>
        </p:spPr>
        <p:txBody>
          <a:bodyPr wrap="square">
            <a:spAutoFit/>
          </a:bodyPr>
          <a:lstStyle/>
          <a:p>
            <a:pPr algn="just">
              <a:spcAft>
                <a:spcPts val="0"/>
              </a:spcAft>
            </a:pPr>
            <a:r>
              <a:rPr lang="fr-FR" dirty="0">
                <a:latin typeface="Calibri" panose="020F0502020204030204" pitchFamily="34" charset="0"/>
                <a:ea typeface="Times New Roman" panose="02020603050405020304" pitchFamily="18" charset="0"/>
              </a:rPr>
              <a:t>1. La diminution des recettes de prestations est due à l’ajustement des prévisions plus proches de la réalité notamment celle de 2019. </a:t>
            </a:r>
            <a:r>
              <a:rPr lang="fr-BE" sz="1600" i="1" dirty="0">
                <a:latin typeface="Calibri" panose="020F0502020204030204" pitchFamily="34" charset="0"/>
                <a:ea typeface="Times New Roman" panose="02020603050405020304" pitchFamily="18" charset="0"/>
              </a:rPr>
              <a:t>Pas d'organisation d'un parcours d'artiste en 2020.</a:t>
            </a:r>
          </a:p>
          <a:p>
            <a:pPr algn="just">
              <a:spcAft>
                <a:spcPts val="0"/>
              </a:spcAft>
            </a:pPr>
            <a:endParaRPr lang="fr-BE" sz="1600" i="1" dirty="0">
              <a:latin typeface="Times New Roman" panose="02020603050405020304" pitchFamily="18" charset="0"/>
              <a:ea typeface="Times New Roman" panose="02020603050405020304" pitchFamily="18" charset="0"/>
            </a:endParaRPr>
          </a:p>
          <a:p>
            <a:pPr algn="just">
              <a:spcAft>
                <a:spcPts val="0"/>
              </a:spcAft>
            </a:pPr>
            <a:r>
              <a:rPr lang="fr-FR" dirty="0">
                <a:latin typeface="Calibri" panose="020F0502020204030204" pitchFamily="34" charset="0"/>
                <a:ea typeface="Times New Roman" panose="02020603050405020304" pitchFamily="18" charset="0"/>
              </a:rPr>
              <a:t>2. On constate une augmentation des recettes de transferts due </a:t>
            </a:r>
            <a:r>
              <a:rPr lang="fr-FR" i="1" u="sng" dirty="0">
                <a:latin typeface="Calibri" panose="020F0502020204030204" pitchFamily="34" charset="0"/>
                <a:ea typeface="Times New Roman" panose="02020603050405020304" pitchFamily="18" charset="0"/>
              </a:rPr>
              <a:t>principalement aux taxes et redevances</a:t>
            </a:r>
            <a:r>
              <a:rPr lang="fr-FR" dirty="0">
                <a:latin typeface="Calibri" panose="020F0502020204030204" pitchFamily="34" charset="0"/>
                <a:ea typeface="Times New Roman" panose="02020603050405020304" pitchFamily="18" charset="0"/>
              </a:rPr>
              <a:t> dont de nouveaux règlements ont été votés en octobre et décembre 2019 soit une augmentation attendue de 614.098.32 euros. La variation de 526.665,34 euros s’explique aussi par la diminution de certaines recettes transferts telles que le fonds des communes, les assurances, les points APE(administration générale)/PTP(voirie), les transferts de l’autorité supérieure pour l’enseignement, le subside provincial pour la bibliothèque et des subsides divers en éducation populaire et arts.</a:t>
            </a:r>
            <a:endParaRPr lang="fr-BE" dirty="0">
              <a:latin typeface="Times New Roman" panose="02020603050405020304" pitchFamily="18" charset="0"/>
              <a:ea typeface="Times New Roman" panose="02020603050405020304" pitchFamily="18" charset="0"/>
            </a:endParaRPr>
          </a:p>
          <a:p>
            <a:pPr algn="just">
              <a:spcAft>
                <a:spcPts val="0"/>
              </a:spcAft>
            </a:pPr>
            <a:r>
              <a:rPr lang="fr-FR" dirty="0">
                <a:latin typeface="Calibri" panose="020F0502020204030204" pitchFamily="34" charset="0"/>
                <a:ea typeface="Times New Roman" panose="02020603050405020304" pitchFamily="18" charset="0"/>
              </a:rPr>
              <a:t> </a:t>
            </a:r>
            <a:endParaRPr lang="fr-BE" dirty="0">
              <a:latin typeface="Times New Roman" panose="02020603050405020304" pitchFamily="18" charset="0"/>
              <a:ea typeface="Times New Roman" panose="02020603050405020304" pitchFamily="18" charset="0"/>
            </a:endParaRPr>
          </a:p>
          <a:p>
            <a:pPr algn="just">
              <a:spcAft>
                <a:spcPts val="0"/>
              </a:spcAft>
            </a:pPr>
            <a:r>
              <a:rPr lang="fr-FR" dirty="0">
                <a:latin typeface="Calibri" panose="020F0502020204030204" pitchFamily="34" charset="0"/>
                <a:ea typeface="Times New Roman" panose="02020603050405020304" pitchFamily="18" charset="0"/>
              </a:rPr>
              <a:t>3. La diminution des recettes de dette est la conséquence des diminutions prévues des dividendes des intercommunales de gaz et d’électricité et des intérêts créditeurs sur comptes bancaires.</a:t>
            </a:r>
            <a:endParaRPr lang="fr-B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8058590"/>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437</TotalTime>
  <Words>3319</Words>
  <Application>Microsoft Office PowerPoint</Application>
  <PresentationFormat>Grand écran</PresentationFormat>
  <Paragraphs>879</Paragraphs>
  <Slides>29</Slides>
  <Notes>18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7" baseType="lpstr">
      <vt:lpstr>Arial</vt:lpstr>
      <vt:lpstr>Arial Narrow</vt:lpstr>
      <vt:lpstr>Calibri</vt:lpstr>
      <vt:lpstr>Gabriola</vt:lpstr>
      <vt:lpstr>Palatino Linotype</vt:lpstr>
      <vt:lpstr>Times New Roman</vt:lpstr>
      <vt:lpstr>Galerie</vt:lpstr>
      <vt:lpstr>Document</vt:lpstr>
      <vt:lpstr>VOTRE BUDGET 2020 </vt:lpstr>
      <vt:lpstr> 1. Budget 2020 et ses spécificités (notamment les souhaits politiques)   2. Exécution d’un budget : rappel de quelques règles légales et de respect de l’intérêt général  3. Responsabilités financières des services et les compétences du service finances   4. Planning de l’évolution du budget 2020 (Compte/MB1 et MB2 et préparation budget 2021)  </vt:lpstr>
      <vt:lpstr>Budget 2020 et ses spécificités (notamment les souhaits politiques)</vt:lpstr>
      <vt:lpstr>Service ordinaire </vt:lpstr>
      <vt:lpstr>Service ordinaire </vt:lpstr>
      <vt:lpstr>Service ordinaire : Recettes  </vt:lpstr>
      <vt:lpstr>Service ordinaire : Recettes fiscales </vt:lpstr>
      <vt:lpstr>Service ordinaire : Recettes </vt:lpstr>
      <vt:lpstr>Service ordinaire </vt:lpstr>
      <vt:lpstr>Service ordinaire : Dépenses</vt:lpstr>
      <vt:lpstr>Service ordinaire : Dépenses</vt:lpstr>
      <vt:lpstr>Service ordinaire : Dépenses</vt:lpstr>
      <vt:lpstr>Service ordinaire : Dépenses</vt:lpstr>
      <vt:lpstr>Service extraordinaire </vt:lpstr>
      <vt:lpstr>Service extraordinaire </vt:lpstr>
      <vt:lpstr>Service extraordinaire </vt:lpstr>
      <vt:lpstr>Présentation PowerPoint</vt:lpstr>
      <vt:lpstr>Présentation PowerPoint</vt:lpstr>
      <vt:lpstr> 1. Budget 2020 et ses spécificités (notamment les souhaits politiques)   2. Exécution d’un budget : rappel de quelques règles légales et de respect de l’intérêt général  3. Responsabilités financières des services et les compétences du service finances   4. Planning de l’évolution du budget 2020 (Compte/MB1 et MB2 et préparation budget 2021)  </vt:lpstr>
      <vt:lpstr>Exécution d’un budget : rappel de quelques règles légales et de respect de l’intérêt général </vt:lpstr>
      <vt:lpstr>Exécution d’un budget : rappel de quelques règles légales et de respect de l’intérêt général </vt:lpstr>
      <vt:lpstr>Exécution d’un budget : rappel de quelques règles légales et de respect de l’intérêt général </vt:lpstr>
      <vt:lpstr>Exécution d’un budget : rappel de quelques règles légales et de respect de l’intérêt général </vt:lpstr>
      <vt:lpstr> 1. Budget 2020 et ses spécificités (notamment les souhaits politiques)   2. Exécution d’un budget : rappel de quelques règles légales et de respect de l’intérêt général  3. Responsabilités financières des services et les compétences du service finances   4. Planning de l’évolution du budget 2020 (Compte/MB1 et MB2 et préparation budget 2021)  </vt:lpstr>
      <vt:lpstr>Responsabilités financières des services et les compétences du service finances  </vt:lpstr>
      <vt:lpstr>Responsabilités financières des services et les compétences du service finances  </vt:lpstr>
      <vt:lpstr> 1. Budget 2020 et ses spécificités (notamment les souhaits politiques)   2. Exécution d’un budget : rappel de quelques règles légales et de respect de l’intérêt général  3. Responsabilités financières des services et les compétences du service finances   4. Planning de l’évolution du budget 2020 (Compte/MB1 et MB2 et préparation budget 2021)  </vt:lpstr>
      <vt:lpstr>Planning de l’évolution du budget 2020 (Compte/MB1 et MB2 et préparation budget 2021)</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 BUDGETAIRE N°1/2018</dc:title>
  <dc:creator>Valerie Leonard</dc:creator>
  <cp:lastModifiedBy>Valerie Leonard</cp:lastModifiedBy>
  <cp:revision>68</cp:revision>
  <dcterms:created xsi:type="dcterms:W3CDTF">2018-06-14T10:37:01Z</dcterms:created>
  <dcterms:modified xsi:type="dcterms:W3CDTF">2020-01-28T15:09:44Z</dcterms:modified>
</cp:coreProperties>
</file>